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486" r:id="rId2"/>
    <p:sldId id="504" r:id="rId3"/>
    <p:sldId id="505" r:id="rId4"/>
    <p:sldId id="507" r:id="rId5"/>
    <p:sldId id="508" r:id="rId6"/>
    <p:sldId id="509" r:id="rId7"/>
    <p:sldId id="510" r:id="rId8"/>
    <p:sldId id="520" r:id="rId9"/>
    <p:sldId id="517" r:id="rId10"/>
    <p:sldId id="521" r:id="rId11"/>
    <p:sldId id="523" r:id="rId12"/>
    <p:sldId id="525" r:id="rId13"/>
    <p:sldId id="524" r:id="rId14"/>
    <p:sldId id="527" r:id="rId15"/>
    <p:sldId id="528" r:id="rId16"/>
    <p:sldId id="531" r:id="rId17"/>
    <p:sldId id="529" r:id="rId18"/>
  </p:sldIdLst>
  <p:sldSz cx="9144000" cy="5143500" type="screen16x9"/>
  <p:notesSz cx="6858000" cy="89249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pitchFamily="-109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9E9"/>
    <a:srgbClr val="009900"/>
    <a:srgbClr val="015BBC"/>
    <a:srgbClr val="3299FF"/>
    <a:srgbClr val="99FFCC"/>
    <a:srgbClr val="FF3300"/>
    <a:srgbClr val="FF6600"/>
    <a:srgbClr val="FF0000"/>
    <a:srgbClr val="666699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55" autoAdjust="0"/>
    <p:restoredTop sz="96405" autoAdjust="0"/>
  </p:normalViewPr>
  <p:slideViewPr>
    <p:cSldViewPr>
      <p:cViewPr varScale="1">
        <p:scale>
          <a:sx n="169" d="100"/>
          <a:sy n="169" d="100"/>
        </p:scale>
        <p:origin x="320" y="19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776AB54-CB6F-DE45-944B-B0225A78A4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0486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4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5613" y="669925"/>
            <a:ext cx="5948362" cy="3346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238625"/>
            <a:ext cx="5029200" cy="401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478838"/>
            <a:ext cx="2971800" cy="4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080E3F2-5DD1-844D-97C5-28EFED12BB6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775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-109" charset="0"/>
        <a:ea typeface="ＭＳ Ｐゴシック" pitchFamily="-109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D90B54D-5A44-EC77-7347-14C244AAE6B2}"/>
              </a:ext>
            </a:extLst>
          </p:cNvPr>
          <p:cNvSpPr/>
          <p:nvPr userDrawn="1"/>
        </p:nvSpPr>
        <p:spPr bwMode="auto">
          <a:xfrm>
            <a:off x="0" y="4476750"/>
            <a:ext cx="9144000" cy="666750"/>
          </a:xfrm>
          <a:prstGeom prst="rect">
            <a:avLst/>
          </a:prstGeom>
          <a:solidFill>
            <a:srgbClr val="015BB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252650"/>
            <a:ext cx="9144000" cy="1102519"/>
          </a:xfrm>
          <a:prstGeom prst="rect">
            <a:avLst/>
          </a:prstGeom>
          <a:solidFill>
            <a:srgbClr val="015BBC"/>
          </a:solidFill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Lecture xx</a:t>
            </a:r>
            <a:br>
              <a:rPr lang="en-US" dirty="0"/>
            </a:br>
            <a:r>
              <a:rPr lang="en-US" dirty="0"/>
              <a:t>General Topic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1543050"/>
            <a:ext cx="8229600" cy="1314450"/>
          </a:xfrm>
        </p:spPr>
        <p:txBody>
          <a:bodyPr/>
          <a:lstStyle>
            <a:lvl1pPr marL="0" indent="0" algn="l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Detailed topics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6F66A02F-D18E-5641-9F02-94ABF209A5A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8EE10A4C-3E64-68FE-A910-B9BA35B86260}"/>
              </a:ext>
            </a:extLst>
          </p:cNvPr>
          <p:cNvSpPr txBox="1">
            <a:spLocks/>
          </p:cNvSpPr>
          <p:nvPr userDrawn="1"/>
        </p:nvSpPr>
        <p:spPr bwMode="auto">
          <a:xfrm>
            <a:off x="304800" y="3333750"/>
            <a:ext cx="853440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1" fontAlgn="base" hangingPunct="1">
              <a:spcBef>
                <a:spcPct val="40000"/>
              </a:spcBef>
              <a:spcAft>
                <a:spcPct val="0"/>
              </a:spcAft>
              <a:buNone/>
              <a:defRPr sz="2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200">
                <a:solidFill>
                  <a:srgbClr val="000099"/>
                </a:solidFill>
                <a:latin typeface="+mn-lt"/>
                <a:ea typeface="ＭＳ Ｐゴシック" pitchFamily="-109" charset="-128"/>
              </a:defRPr>
            </a:lvl2pPr>
            <a:lvl3pPr marL="914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>
                <a:solidFill>
                  <a:srgbClr val="009900"/>
                </a:solidFill>
                <a:latin typeface="Arial" pitchFamily="-109" charset="0"/>
                <a:ea typeface="ＭＳ Ｐゴシック" pitchFamily="-109" charset="-128"/>
              </a:defRPr>
            </a:lvl3pPr>
            <a:lvl4pPr marL="1371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4pPr>
            <a:lvl5pPr marL="18288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  <a:ea typeface="ＭＳ Ｐゴシック" pitchFamily="-109" charset="-128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Prof. David A. Kofke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CE 500 – Modeling Potential-Energy Surfaces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Department of Chemical &amp; Biological Engineering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800" i="1" kern="0" dirty="0">
                <a:latin typeface="Helvetica" pitchFamily="2" charset="0"/>
              </a:rPr>
              <a:t>University at Buffalo</a:t>
            </a:r>
          </a:p>
        </p:txBody>
      </p:sp>
      <p:pic>
        <p:nvPicPr>
          <p:cNvPr id="1026" name="Picture 2" descr="University at Buffalo (UB), The State University of New York">
            <a:extLst>
              <a:ext uri="{FF2B5EF4-FFF2-40B4-BE49-F238E27FC236}">
                <a16:creationId xmlns:a16="http://schemas.microsoft.com/office/drawing/2014/main" id="{60671C38-C790-1863-7744-59DED7092A7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578350"/>
            <a:ext cx="3060700" cy="40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0A313E73-6FA6-863E-3BA8-0A663EDA171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6286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772400" cy="628650"/>
          </a:xfrm>
          <a:prstGeom prst="rect">
            <a:avLst/>
          </a:prstGeom>
        </p:spPr>
        <p:txBody>
          <a:bodyPr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685800"/>
            <a:ext cx="8763000" cy="4171950"/>
          </a:xfrm>
        </p:spPr>
        <p:txBody>
          <a:bodyPr/>
          <a:lstStyle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74B722CB-CB2A-6F4D-A54B-21F740C171D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>
            <a:extLst>
              <a:ext uri="{FF2B5EF4-FFF2-40B4-BE49-F238E27FC236}">
                <a16:creationId xmlns:a16="http://schemas.microsoft.com/office/drawing/2014/main" id="{D97DA010-8351-C4C5-6DEE-232BD3E13D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6286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7772400" cy="5143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284CB8A-0A62-C94C-94BD-7E22BB4424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-Line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>
            <a:extLst>
              <a:ext uri="{FF2B5EF4-FFF2-40B4-BE49-F238E27FC236}">
                <a16:creationId xmlns:a16="http://schemas.microsoft.com/office/drawing/2014/main" id="{C638E56B-24BC-8B50-A3A8-1400CBACA66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8953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3400" y="0"/>
            <a:ext cx="7772400" cy="8953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Line 1</a:t>
            </a:r>
            <a:br>
              <a:rPr lang="en-US" dirty="0"/>
            </a:br>
            <a:r>
              <a:rPr lang="en-US" dirty="0"/>
              <a:t>Line 2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284CB8A-0A62-C94C-94BD-7E22BB44248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963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Lin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>
            <a:extLst>
              <a:ext uri="{FF2B5EF4-FFF2-40B4-BE49-F238E27FC236}">
                <a16:creationId xmlns:a16="http://schemas.microsoft.com/office/drawing/2014/main" id="{D97DA010-8351-C4C5-6DEE-232BD3E13DE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240" y="0"/>
            <a:ext cx="9144000" cy="895350"/>
          </a:xfrm>
          <a:prstGeom prst="rect">
            <a:avLst/>
          </a:prstGeom>
          <a:solidFill>
            <a:srgbClr val="015BB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3400" y="0"/>
            <a:ext cx="7772400" cy="89535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Line 1</a:t>
            </a:r>
            <a:br>
              <a:rPr lang="en-US" dirty="0"/>
            </a:br>
            <a:r>
              <a:rPr lang="en-US" dirty="0"/>
              <a:t>Line 2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284CB8A-0A62-C94C-94BD-7E22BB44248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F7D9925-1368-FCF3-72B8-F1AED1DC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047750"/>
            <a:ext cx="8763000" cy="3581400"/>
          </a:xfrm>
        </p:spPr>
        <p:txBody>
          <a:bodyPr/>
          <a:lstStyle>
            <a:lvl4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964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D2900F69-80D7-2D46-BE51-10882D2C7C57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95000"/>
              </a:schemeClr>
            </a:gs>
            <a:gs pos="100000">
              <a:schemeClr val="bg1">
                <a:lumMod val="8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685800"/>
            <a:ext cx="86106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4914900"/>
            <a:ext cx="609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79651485-BF09-4943-806B-E9BE5A53011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6" r:id="rId4"/>
    <p:sldLayoutId id="2147483657" r:id="rId5"/>
    <p:sldLayoutId id="2147483655" r:id="rId6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lang="en-US" sz="3400" b="1" i="0" dirty="0">
          <a:solidFill>
            <a:schemeClr val="bg1"/>
          </a:solidFill>
          <a:latin typeface="Arial"/>
          <a:ea typeface="+mj-ea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bg1"/>
          </a:solidFill>
          <a:latin typeface="Comic Sans MS" pitchFamily="-109" charset="0"/>
        </a:defRPr>
      </a:lvl9pPr>
    </p:titleStyle>
    <p:bodyStyle>
      <a:lvl1pPr marL="342900" indent="-342900" algn="l" rtl="0" eaLnBrk="1" fontAlgn="base" hangingPunct="1">
        <a:spcBef>
          <a:spcPct val="4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015BBC"/>
          </a:solidFill>
          <a:latin typeface="+mn-lt"/>
          <a:ea typeface="ＭＳ Ｐゴシック" pitchFamily="-109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9900"/>
          </a:solidFill>
          <a:latin typeface="Arial" pitchFamily="-109" charset="0"/>
          <a:ea typeface="ＭＳ Ｐゴシック" pitchFamily="-109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Arial" panose="020B0604020202020204" pitchFamily="34" charset="0"/>
          <a:ea typeface="ＭＳ Ｐゴシック" pitchFamily="-109" charset="-128"/>
          <a:cs typeface="Arial" panose="020B0604020202020204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Arial" panose="020B0604020202020204" pitchFamily="34" charset="0"/>
          <a:ea typeface="ＭＳ Ｐゴシック" pitchFamily="-109" charset="-128"/>
          <a:cs typeface="Arial" panose="020B0604020202020204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09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936CAD7-247D-98C0-B601-F49D11F4944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Lecture 4</a:t>
            </a:r>
            <a:br>
              <a:rPr lang="en-US" dirty="0"/>
            </a:br>
            <a:r>
              <a:rPr lang="en-US" dirty="0"/>
              <a:t>Electron Repulsion Integrals and Exchange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A78FBF94-255C-D5D6-2913-7EC50F6F58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Orthogonal functions; energy expectation for Slater determinants; exchange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7FABAA-1FFE-0BB8-3115-EC19BDE1EF7A}"/>
              </a:ext>
            </a:extLst>
          </p:cNvPr>
          <p:cNvSpPr txBox="1"/>
          <p:nvPr/>
        </p:nvSpPr>
        <p:spPr>
          <a:xfrm>
            <a:off x="0" y="4890850"/>
            <a:ext cx="1524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</a:rPr>
              <a:t>© 2024 David Kofke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4426B9F8-8A36-F7B9-54F1-9B93C072F9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21848" y="1705038"/>
            <a:ext cx="4572725" cy="214829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7E016153-A0E7-C34D-C259-F1539423D7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427" y="1733550"/>
            <a:ext cx="4546662" cy="326485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BCF950B-93E5-3904-C8FC-9D9CD5561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534400" cy="895350"/>
          </a:xfrm>
        </p:spPr>
        <p:txBody>
          <a:bodyPr/>
          <a:lstStyle/>
          <a:p>
            <a:r>
              <a:rPr lang="en-US" dirty="0"/>
              <a:t>The 1-electron contribution to expectation energy with Slater determinant is unsurprising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F1DC45-3734-83BA-BE42-0933014436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00F69-80D7-2D46-BE51-10882D2C7C57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66F336F-900D-CB27-F289-02E7EDA8A7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84350" y="1046194"/>
            <a:ext cx="6032500" cy="50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DDE2695-9FF3-0034-A003-513A69ED2E77}"/>
              </a:ext>
            </a:extLst>
          </p:cNvPr>
          <p:cNvSpPr txBox="1"/>
          <p:nvPr/>
        </p:nvSpPr>
        <p:spPr>
          <a:xfrm>
            <a:off x="0" y="971550"/>
            <a:ext cx="1473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Slater-determinant wavefunction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D446F0BB-1E47-E4C7-8508-AEABC684BE0A}"/>
              </a:ext>
            </a:extLst>
          </p:cNvPr>
          <p:cNvCxnSpPr>
            <a:cxnSpLocks/>
          </p:cNvCxnSpPr>
          <p:nvPr/>
        </p:nvCxnSpPr>
        <p:spPr bwMode="auto">
          <a:xfrm flipH="1">
            <a:off x="228600" y="1464137"/>
            <a:ext cx="76200" cy="19767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45FB7957-31A0-8D61-F01C-868F48799D12}"/>
              </a:ext>
            </a:extLst>
          </p:cNvPr>
          <p:cNvSpPr txBox="1"/>
          <p:nvPr/>
        </p:nvSpPr>
        <p:spPr>
          <a:xfrm>
            <a:off x="480712" y="2214430"/>
            <a:ext cx="838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orbitals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2E5CEE-DF21-0A4B-6D87-3393F4A7DA84}"/>
              </a:ext>
            </a:extLst>
          </p:cNvPr>
          <p:cNvSpPr txBox="1"/>
          <p:nvPr/>
        </p:nvSpPr>
        <p:spPr>
          <a:xfrm>
            <a:off x="2936789" y="4290296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applying orthonormal rule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6D14B9-2CA9-FF81-FF9D-8769C82A23EC}"/>
              </a:ext>
            </a:extLst>
          </p:cNvPr>
          <p:cNvSpPr txBox="1"/>
          <p:nvPr/>
        </p:nvSpPr>
        <p:spPr>
          <a:xfrm>
            <a:off x="1529497" y="4783390"/>
            <a:ext cx="30892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Removed dummy integration variables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0F9593-BFED-6D41-7B6C-B8706A624E76}"/>
              </a:ext>
            </a:extLst>
          </p:cNvPr>
          <p:cNvSpPr txBox="1"/>
          <p:nvPr/>
        </p:nvSpPr>
        <p:spPr>
          <a:xfrm>
            <a:off x="429682" y="3056751"/>
            <a:ext cx="21611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of coordinates, </a:t>
            </a:r>
            <a:r>
              <a:rPr lang="el-GR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</a:t>
            </a:r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45A64852-A8A5-2729-C6A0-9AE1760C6C45}"/>
              </a:ext>
            </a:extLst>
          </p:cNvPr>
          <p:cNvGrpSpPr/>
          <p:nvPr/>
        </p:nvGrpSpPr>
        <p:grpSpPr>
          <a:xfrm>
            <a:off x="2480734" y="3104133"/>
            <a:ext cx="1938866" cy="292460"/>
            <a:chOff x="2286000" y="3340998"/>
            <a:chExt cx="1938866" cy="292460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A23BAC9-4565-55D8-30B0-5546B71D5855}"/>
                </a:ext>
              </a:extLst>
            </p:cNvPr>
            <p:cNvSpPr txBox="1"/>
            <p:nvPr/>
          </p:nvSpPr>
          <p:spPr>
            <a:xfrm>
              <a:off x="2413000" y="3340998"/>
              <a:ext cx="18118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>
                  <a:solidFill>
                    <a:srgbClr val="0099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Raw form of &lt;𝚽|Σh|𝚽&gt;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A0FF361D-78A2-30BB-94E0-0ADF2B596074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2286000" y="3472929"/>
              <a:ext cx="165100" cy="16052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0099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6C3E52A3-4B3B-7421-B4A1-0E9B53D18144}"/>
              </a:ext>
            </a:extLst>
          </p:cNvPr>
          <p:cNvSpPr/>
          <p:nvPr/>
        </p:nvSpPr>
        <p:spPr bwMode="auto">
          <a:xfrm>
            <a:off x="2582332" y="971550"/>
            <a:ext cx="1761068" cy="690713"/>
          </a:xfrm>
          <a:prstGeom prst="rect">
            <a:avLst/>
          </a:prstGeom>
          <a:noFill/>
          <a:ln w="1905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EAB2362-6572-A60B-8FC5-25A8E063C701}"/>
              </a:ext>
            </a:extLst>
          </p:cNvPr>
          <p:cNvSpPr txBox="1"/>
          <p:nvPr/>
        </p:nvSpPr>
        <p:spPr>
          <a:xfrm>
            <a:off x="7162800" y="2022466"/>
            <a:ext cx="838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orbitals</a:t>
            </a:r>
          </a:p>
        </p:txBody>
      </p:sp>
      <p:sp>
        <p:nvSpPr>
          <p:cNvPr id="23" name="Left Bracket 22">
            <a:extLst>
              <a:ext uri="{FF2B5EF4-FFF2-40B4-BE49-F238E27FC236}">
                <a16:creationId xmlns:a16="http://schemas.microsoft.com/office/drawing/2014/main" id="{42434627-E78E-DCDE-A31F-358E3D907478}"/>
              </a:ext>
            </a:extLst>
          </p:cNvPr>
          <p:cNvSpPr/>
          <p:nvPr/>
        </p:nvSpPr>
        <p:spPr bwMode="auto">
          <a:xfrm rot="10800000">
            <a:off x="2819401" y="4324350"/>
            <a:ext cx="82378" cy="390087"/>
          </a:xfrm>
          <a:prstGeom prst="leftBracket">
            <a:avLst/>
          </a:prstGeom>
          <a:noFill/>
          <a:ln w="127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67BC6F4E-F1E0-396D-7E1D-B53FB6F036AB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92038" y="4253985"/>
            <a:ext cx="4572000" cy="671165"/>
          </a:xfrm>
          <a:prstGeom prst="rect">
            <a:avLst/>
          </a:prstGeom>
        </p:spPr>
      </p:pic>
      <p:grpSp>
        <p:nvGrpSpPr>
          <p:cNvPr id="30" name="Group 29">
            <a:extLst>
              <a:ext uri="{FF2B5EF4-FFF2-40B4-BE49-F238E27FC236}">
                <a16:creationId xmlns:a16="http://schemas.microsoft.com/office/drawing/2014/main" id="{9E556EE5-533D-4073-BEB2-971DE993F08F}"/>
              </a:ext>
            </a:extLst>
          </p:cNvPr>
          <p:cNvGrpSpPr/>
          <p:nvPr/>
        </p:nvGrpSpPr>
        <p:grpSpPr>
          <a:xfrm>
            <a:off x="5257800" y="3973831"/>
            <a:ext cx="45719" cy="198119"/>
            <a:chOff x="5257800" y="3973831"/>
            <a:chExt cx="45719" cy="198119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89467B6B-B232-35BB-8641-85B6303F7A4B}"/>
                </a:ext>
              </a:extLst>
            </p:cNvPr>
            <p:cNvSpPr/>
            <p:nvPr/>
          </p:nvSpPr>
          <p:spPr bwMode="auto">
            <a:xfrm>
              <a:off x="5257800" y="3973831"/>
              <a:ext cx="45719" cy="4571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A5C5CFEB-FB8A-DF7B-B400-C4BC89EC2224}"/>
                </a:ext>
              </a:extLst>
            </p:cNvPr>
            <p:cNvSpPr/>
            <p:nvPr/>
          </p:nvSpPr>
          <p:spPr bwMode="auto">
            <a:xfrm>
              <a:off x="5257800" y="4050031"/>
              <a:ext cx="45719" cy="4571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F413E5BC-23AC-00F9-0724-6598B573CECE}"/>
                </a:ext>
              </a:extLst>
            </p:cNvPr>
            <p:cNvSpPr/>
            <p:nvPr/>
          </p:nvSpPr>
          <p:spPr bwMode="auto">
            <a:xfrm>
              <a:off x="5257800" y="4126231"/>
              <a:ext cx="45719" cy="45719"/>
            </a:xfrm>
            <a:prstGeom prst="ellipse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-109" charset="0"/>
              </a:endParaRPr>
            </a:p>
          </p:txBody>
        </p: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E1A6CEE9-E278-87C2-9021-2E99A6DD8971}"/>
              </a:ext>
            </a:extLst>
          </p:cNvPr>
          <p:cNvSpPr/>
          <p:nvPr/>
        </p:nvSpPr>
        <p:spPr bwMode="auto">
          <a:xfrm>
            <a:off x="1473200" y="3638550"/>
            <a:ext cx="896189" cy="160529"/>
          </a:xfrm>
          <a:prstGeom prst="rect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DB268BD-9E80-D168-7722-A71AC5ED844A}"/>
              </a:ext>
            </a:extLst>
          </p:cNvPr>
          <p:cNvSpPr/>
          <p:nvPr/>
        </p:nvSpPr>
        <p:spPr bwMode="auto">
          <a:xfrm>
            <a:off x="3657600" y="3413828"/>
            <a:ext cx="821250" cy="201739"/>
          </a:xfrm>
          <a:prstGeom prst="rect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27F3596-3417-0B0E-891B-466941B349CC}"/>
              </a:ext>
            </a:extLst>
          </p:cNvPr>
          <p:cNvSpPr/>
          <p:nvPr/>
        </p:nvSpPr>
        <p:spPr bwMode="auto">
          <a:xfrm>
            <a:off x="6248400" y="2760260"/>
            <a:ext cx="683703" cy="130725"/>
          </a:xfrm>
          <a:prstGeom prst="rect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4D5F2EA-FE28-E211-6931-920C888CA324}"/>
              </a:ext>
            </a:extLst>
          </p:cNvPr>
          <p:cNvSpPr/>
          <p:nvPr/>
        </p:nvSpPr>
        <p:spPr bwMode="auto">
          <a:xfrm>
            <a:off x="5715000" y="2964853"/>
            <a:ext cx="683703" cy="139890"/>
          </a:xfrm>
          <a:prstGeom prst="rect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392129F-8634-3EAD-F4F1-41FBFF30C0E8}"/>
              </a:ext>
            </a:extLst>
          </p:cNvPr>
          <p:cNvSpPr txBox="1"/>
          <p:nvPr/>
        </p:nvSpPr>
        <p:spPr>
          <a:xfrm>
            <a:off x="1124998" y="2393105"/>
            <a:ext cx="326704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 coordinate by number, dropping “</a:t>
            </a:r>
            <a:r>
              <a:rPr lang="el-GR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</a:t>
            </a:r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”, e.g., 1 rather than </a:t>
            </a:r>
            <a:r>
              <a:rPr lang="el-GR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</a:t>
            </a:r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6928293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BCF950B-93E5-3904-C8FC-9D9CD5561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895350"/>
          </a:xfrm>
        </p:spPr>
        <p:txBody>
          <a:bodyPr/>
          <a:lstStyle/>
          <a:p>
            <a:r>
              <a:rPr lang="en-US" dirty="0"/>
              <a:t>The 1-electron contribution to expectation energy with Slater determinant is unsurprising</a:t>
            </a:r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B1318760-A1A7-A45C-70B8-12D5BD11C4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Value tends to be negative due to electron-nucleus Coulomb contribution</a:t>
            </a:r>
          </a:p>
          <a:p>
            <a:r>
              <a:rPr lang="en-US" dirty="0"/>
              <a:t>Can be positive for wavefunctions with many nodes </a:t>
            </a:r>
          </a:p>
          <a:p>
            <a:pPr lvl="1"/>
            <a:r>
              <a:rPr lang="en-US" dirty="0"/>
              <a:t>large KE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66F336F-900D-CB27-F289-02E7EDA8A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350" y="1046194"/>
            <a:ext cx="6032500" cy="508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6C3E52A3-4B3B-7421-B4A1-0E9B53D18144}"/>
              </a:ext>
            </a:extLst>
          </p:cNvPr>
          <p:cNvSpPr/>
          <p:nvPr/>
        </p:nvSpPr>
        <p:spPr bwMode="auto">
          <a:xfrm>
            <a:off x="2582332" y="971550"/>
            <a:ext cx="1761068" cy="690713"/>
          </a:xfrm>
          <a:prstGeom prst="rect">
            <a:avLst/>
          </a:prstGeom>
          <a:noFill/>
          <a:ln w="1905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3A843F0-20D4-0463-9D28-357ED7EA6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2270737"/>
            <a:ext cx="5080000" cy="508000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7E5057C-2439-763D-383F-F4D0042E3F39}"/>
              </a:ext>
            </a:extLst>
          </p:cNvPr>
          <p:cNvCxnSpPr>
            <a:cxnSpLocks/>
          </p:cNvCxnSpPr>
          <p:nvPr/>
        </p:nvCxnSpPr>
        <p:spPr bwMode="auto">
          <a:xfrm flipH="1">
            <a:off x="2362200" y="1733550"/>
            <a:ext cx="220132" cy="381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6" name="Picture 5">
            <a:extLst>
              <a:ext uri="{FF2B5EF4-FFF2-40B4-BE49-F238E27FC236}">
                <a16:creationId xmlns:a16="http://schemas.microsoft.com/office/drawing/2014/main" id="{8F05BFFE-6C40-D040-7AFA-7F23E23304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6408" y="1692915"/>
            <a:ext cx="2059791" cy="42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4271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F4B305EF-0325-4CD8-5072-6B8C54E18F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83" y="1541639"/>
            <a:ext cx="2300817" cy="343960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BCF950B-93E5-3904-C8FC-9D9CD5561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534400" cy="895350"/>
          </a:xfrm>
        </p:spPr>
        <p:txBody>
          <a:bodyPr/>
          <a:lstStyle/>
          <a:p>
            <a:r>
              <a:rPr lang="en-US" dirty="0"/>
              <a:t>But the 2-electron contribution to expectation energy with Slater determinant </a:t>
            </a:r>
            <a:r>
              <a:rPr lang="en-US" i="1" dirty="0"/>
              <a:t>is</a:t>
            </a:r>
            <a:r>
              <a:rPr lang="en-US" dirty="0"/>
              <a:t> surprising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F1DC45-3734-83BA-BE42-0933014436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00F69-80D7-2D46-BE51-10882D2C7C57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66F336F-900D-CB27-F289-02E7EDA8A7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4350" y="1046194"/>
            <a:ext cx="6032500" cy="50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5FB7957-31A0-8D61-F01C-868F48799D12}"/>
              </a:ext>
            </a:extLst>
          </p:cNvPr>
          <p:cNvSpPr txBox="1"/>
          <p:nvPr/>
        </p:nvSpPr>
        <p:spPr>
          <a:xfrm>
            <a:off x="609600" y="1483791"/>
            <a:ext cx="838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orbitals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2E5CEE-DF21-0A4B-6D87-3393F4A7DA84}"/>
              </a:ext>
            </a:extLst>
          </p:cNvPr>
          <p:cNvSpPr txBox="1"/>
          <p:nvPr/>
        </p:nvSpPr>
        <p:spPr>
          <a:xfrm>
            <a:off x="2305841" y="4127163"/>
            <a:ext cx="1295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applying orthonormal rule (no change)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6D14B9-2CA9-FF81-FF9D-8769C82A23EC}"/>
              </a:ext>
            </a:extLst>
          </p:cNvPr>
          <p:cNvSpPr txBox="1"/>
          <p:nvPr/>
        </p:nvSpPr>
        <p:spPr>
          <a:xfrm>
            <a:off x="1098550" y="4762092"/>
            <a:ext cx="2025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Mulliken form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0F9593-BFED-6D41-7B6C-B8706A624E76}"/>
              </a:ext>
            </a:extLst>
          </p:cNvPr>
          <p:cNvSpPr txBox="1"/>
          <p:nvPr/>
        </p:nvSpPr>
        <p:spPr>
          <a:xfrm>
            <a:off x="381799" y="3130636"/>
            <a:ext cx="13994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of coordinates, </a:t>
            </a:r>
            <a:r>
              <a:rPr lang="el-GR" sz="105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</a:t>
            </a:r>
            <a:r>
              <a:rPr lang="en-US" sz="105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23BAC9-4565-55D8-30B0-5546B71D5855}"/>
              </a:ext>
            </a:extLst>
          </p:cNvPr>
          <p:cNvSpPr txBox="1"/>
          <p:nvPr/>
        </p:nvSpPr>
        <p:spPr>
          <a:xfrm>
            <a:off x="2352907" y="3491489"/>
            <a:ext cx="10760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Raw form of &lt;𝚽|Σh|𝚽&gt;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C3E52A3-4B3B-7421-B4A1-0E9B53D18144}"/>
              </a:ext>
            </a:extLst>
          </p:cNvPr>
          <p:cNvSpPr/>
          <p:nvPr/>
        </p:nvSpPr>
        <p:spPr bwMode="auto">
          <a:xfrm>
            <a:off x="4648200" y="938125"/>
            <a:ext cx="2209800" cy="690713"/>
          </a:xfrm>
          <a:prstGeom prst="rect">
            <a:avLst/>
          </a:prstGeom>
          <a:noFill/>
          <a:ln w="1905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16BE5282-B1F7-548A-735B-66BF86584B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800" y="1960406"/>
            <a:ext cx="237513" cy="229596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00969EB-E4EA-D21A-E652-AADC92D40667}"/>
              </a:ext>
            </a:extLst>
          </p:cNvPr>
          <p:cNvCxnSpPr>
            <a:cxnSpLocks/>
          </p:cNvCxnSpPr>
          <p:nvPr/>
        </p:nvCxnSpPr>
        <p:spPr bwMode="auto">
          <a:xfrm flipH="1">
            <a:off x="914400" y="2086026"/>
            <a:ext cx="502709" cy="7493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0" name="Left Bracket 29">
            <a:extLst>
              <a:ext uri="{FF2B5EF4-FFF2-40B4-BE49-F238E27FC236}">
                <a16:creationId xmlns:a16="http://schemas.microsoft.com/office/drawing/2014/main" id="{9F87160B-AEFD-4F6B-2D4F-C9C326549FD1}"/>
              </a:ext>
            </a:extLst>
          </p:cNvPr>
          <p:cNvSpPr/>
          <p:nvPr/>
        </p:nvSpPr>
        <p:spPr bwMode="auto">
          <a:xfrm rot="10800000">
            <a:off x="2279822" y="3449151"/>
            <a:ext cx="82378" cy="550541"/>
          </a:xfrm>
          <a:prstGeom prst="leftBracket">
            <a:avLst/>
          </a:prstGeom>
          <a:noFill/>
          <a:ln w="127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31" name="Left Bracket 30">
            <a:extLst>
              <a:ext uri="{FF2B5EF4-FFF2-40B4-BE49-F238E27FC236}">
                <a16:creationId xmlns:a16="http://schemas.microsoft.com/office/drawing/2014/main" id="{9E846937-79BA-4A31-7D96-7AF2232B130C}"/>
              </a:ext>
            </a:extLst>
          </p:cNvPr>
          <p:cNvSpPr/>
          <p:nvPr/>
        </p:nvSpPr>
        <p:spPr bwMode="auto">
          <a:xfrm rot="10800000">
            <a:off x="2249783" y="4208023"/>
            <a:ext cx="82378" cy="390087"/>
          </a:xfrm>
          <a:prstGeom prst="leftBracket">
            <a:avLst/>
          </a:prstGeom>
          <a:noFill/>
          <a:ln w="127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7514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F4B305EF-0325-4CD8-5072-6B8C54E18F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83" y="1541639"/>
            <a:ext cx="2300817" cy="343960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BCF950B-93E5-3904-C8FC-9D9CD5561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534400" cy="895350"/>
          </a:xfrm>
        </p:spPr>
        <p:txBody>
          <a:bodyPr/>
          <a:lstStyle/>
          <a:p>
            <a:r>
              <a:rPr lang="en-US" dirty="0"/>
              <a:t>But the 2-electron contribution to expectation energy with Slater determinant </a:t>
            </a:r>
            <a:r>
              <a:rPr lang="en-US" i="1" dirty="0"/>
              <a:t>is</a:t>
            </a:r>
            <a:r>
              <a:rPr lang="en-US" dirty="0"/>
              <a:t> surprising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F1DC45-3734-83BA-BE42-0933014436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00F69-80D7-2D46-BE51-10882D2C7C57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66F336F-900D-CB27-F289-02E7EDA8A7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4350" y="1046194"/>
            <a:ext cx="6032500" cy="50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DDE2695-9FF3-0034-A003-513A69ED2E77}"/>
              </a:ext>
            </a:extLst>
          </p:cNvPr>
          <p:cNvSpPr txBox="1"/>
          <p:nvPr/>
        </p:nvSpPr>
        <p:spPr>
          <a:xfrm>
            <a:off x="4606159" y="1798205"/>
            <a:ext cx="3155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 the difference in these two terms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FB7957-31A0-8D61-F01C-868F48799D12}"/>
              </a:ext>
            </a:extLst>
          </p:cNvPr>
          <p:cNvSpPr txBox="1"/>
          <p:nvPr/>
        </p:nvSpPr>
        <p:spPr>
          <a:xfrm>
            <a:off x="609600" y="1483791"/>
            <a:ext cx="838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orbitals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2E5CEE-DF21-0A4B-6D87-3393F4A7DA84}"/>
              </a:ext>
            </a:extLst>
          </p:cNvPr>
          <p:cNvSpPr txBox="1"/>
          <p:nvPr/>
        </p:nvSpPr>
        <p:spPr>
          <a:xfrm>
            <a:off x="2305841" y="4127163"/>
            <a:ext cx="1295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applying orthonormal rule (no change)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6D14B9-2CA9-FF81-FF9D-8769C82A23EC}"/>
              </a:ext>
            </a:extLst>
          </p:cNvPr>
          <p:cNvSpPr txBox="1"/>
          <p:nvPr/>
        </p:nvSpPr>
        <p:spPr>
          <a:xfrm>
            <a:off x="1098550" y="4762092"/>
            <a:ext cx="2025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Mulliken form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0F9593-BFED-6D41-7B6C-B8706A624E76}"/>
              </a:ext>
            </a:extLst>
          </p:cNvPr>
          <p:cNvSpPr txBox="1"/>
          <p:nvPr/>
        </p:nvSpPr>
        <p:spPr>
          <a:xfrm>
            <a:off x="381799" y="3130636"/>
            <a:ext cx="13994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of coordinates, </a:t>
            </a:r>
            <a:r>
              <a:rPr lang="el-GR" sz="105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</a:t>
            </a:r>
            <a:r>
              <a:rPr lang="en-US" sz="105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23BAC9-4565-55D8-30B0-5546B71D5855}"/>
              </a:ext>
            </a:extLst>
          </p:cNvPr>
          <p:cNvSpPr txBox="1"/>
          <p:nvPr/>
        </p:nvSpPr>
        <p:spPr>
          <a:xfrm>
            <a:off x="2352907" y="3491489"/>
            <a:ext cx="10760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Raw form of &lt;𝚽|Σh|𝚽&gt;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C3E52A3-4B3B-7421-B4A1-0E9B53D18144}"/>
              </a:ext>
            </a:extLst>
          </p:cNvPr>
          <p:cNvSpPr/>
          <p:nvPr/>
        </p:nvSpPr>
        <p:spPr bwMode="auto">
          <a:xfrm>
            <a:off x="4648200" y="938125"/>
            <a:ext cx="2209800" cy="690713"/>
          </a:xfrm>
          <a:prstGeom prst="rect">
            <a:avLst/>
          </a:prstGeom>
          <a:noFill/>
          <a:ln w="1905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16BE5282-B1F7-548A-735B-66BF86584B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800" y="1960406"/>
            <a:ext cx="237513" cy="229596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00969EB-E4EA-D21A-E652-AADC92D40667}"/>
              </a:ext>
            </a:extLst>
          </p:cNvPr>
          <p:cNvCxnSpPr>
            <a:cxnSpLocks/>
          </p:cNvCxnSpPr>
          <p:nvPr/>
        </p:nvCxnSpPr>
        <p:spPr bwMode="auto">
          <a:xfrm flipH="1">
            <a:off x="914400" y="2086026"/>
            <a:ext cx="502709" cy="7493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0" name="Left Bracket 29">
            <a:extLst>
              <a:ext uri="{FF2B5EF4-FFF2-40B4-BE49-F238E27FC236}">
                <a16:creationId xmlns:a16="http://schemas.microsoft.com/office/drawing/2014/main" id="{9F87160B-AEFD-4F6B-2D4F-C9C326549FD1}"/>
              </a:ext>
            </a:extLst>
          </p:cNvPr>
          <p:cNvSpPr/>
          <p:nvPr/>
        </p:nvSpPr>
        <p:spPr bwMode="auto">
          <a:xfrm rot="10800000">
            <a:off x="2279822" y="3449151"/>
            <a:ext cx="82378" cy="550541"/>
          </a:xfrm>
          <a:prstGeom prst="leftBracket">
            <a:avLst/>
          </a:prstGeom>
          <a:noFill/>
          <a:ln w="127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31" name="Left Bracket 30">
            <a:extLst>
              <a:ext uri="{FF2B5EF4-FFF2-40B4-BE49-F238E27FC236}">
                <a16:creationId xmlns:a16="http://schemas.microsoft.com/office/drawing/2014/main" id="{9E846937-79BA-4A31-7D96-7AF2232B130C}"/>
              </a:ext>
            </a:extLst>
          </p:cNvPr>
          <p:cNvSpPr/>
          <p:nvPr/>
        </p:nvSpPr>
        <p:spPr bwMode="auto">
          <a:xfrm rot="10800000">
            <a:off x="2249783" y="4208023"/>
            <a:ext cx="82378" cy="390087"/>
          </a:xfrm>
          <a:prstGeom prst="leftBracket">
            <a:avLst/>
          </a:prstGeom>
          <a:noFill/>
          <a:ln w="127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782670EF-F6FE-9DAA-E9A0-A4151C0ED8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6970" y="2678709"/>
            <a:ext cx="4853535" cy="1457518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DF8D5729-1F35-12EA-5A4D-DAB3FB39BA45}"/>
              </a:ext>
            </a:extLst>
          </p:cNvPr>
          <p:cNvSpPr txBox="1"/>
          <p:nvPr/>
        </p:nvSpPr>
        <p:spPr>
          <a:xfrm>
            <a:off x="5486400" y="2037633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[11|22]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54C2E67-30C4-CD9D-050E-1302578773B9}"/>
              </a:ext>
            </a:extLst>
          </p:cNvPr>
          <p:cNvSpPr txBox="1"/>
          <p:nvPr/>
        </p:nvSpPr>
        <p:spPr>
          <a:xfrm>
            <a:off x="4953001" y="2860497"/>
            <a:ext cx="457200" cy="369332"/>
          </a:xfrm>
          <a:prstGeom prst="rect">
            <a:avLst/>
          </a:prstGeom>
          <a:solidFill>
            <a:srgbClr val="EEEEEE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6600"/>
                </a:solidFill>
              </a:rPr>
              <a:t>[2]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C0003D0-1860-A4C4-000C-B433AF00203B}"/>
              </a:ext>
            </a:extLst>
          </p:cNvPr>
          <p:cNvSpPr txBox="1"/>
          <p:nvPr/>
        </p:nvSpPr>
        <p:spPr>
          <a:xfrm>
            <a:off x="7816850" y="2865376"/>
            <a:ext cx="457200" cy="369332"/>
          </a:xfrm>
          <a:prstGeom prst="rect">
            <a:avLst/>
          </a:prstGeom>
          <a:solidFill>
            <a:srgbClr val="EEEEEE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6600"/>
                </a:solidFill>
              </a:rPr>
              <a:t>[2]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3543DDB-A639-10A0-CDF0-2F5FF49CB755}"/>
              </a:ext>
            </a:extLst>
          </p:cNvPr>
          <p:cNvSpPr txBox="1"/>
          <p:nvPr/>
        </p:nvSpPr>
        <p:spPr>
          <a:xfrm>
            <a:off x="4204574" y="2850759"/>
            <a:ext cx="457200" cy="369332"/>
          </a:xfrm>
          <a:prstGeom prst="rect">
            <a:avLst/>
          </a:prstGeom>
          <a:solidFill>
            <a:srgbClr val="EEEEEE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9900"/>
                </a:solidFill>
              </a:rPr>
              <a:t>[1]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40FBB8B1-7FB9-A52B-1572-168A557F447B}"/>
              </a:ext>
            </a:extLst>
          </p:cNvPr>
          <p:cNvSpPr txBox="1"/>
          <p:nvPr/>
        </p:nvSpPr>
        <p:spPr>
          <a:xfrm>
            <a:off x="7147870" y="2850759"/>
            <a:ext cx="457200" cy="369332"/>
          </a:xfrm>
          <a:prstGeom prst="rect">
            <a:avLst/>
          </a:prstGeom>
          <a:solidFill>
            <a:srgbClr val="EEEEEE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9900"/>
                </a:solidFill>
              </a:rPr>
              <a:t>[1]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08C2704C-457B-6756-9E0C-02D0728C71DF}"/>
              </a:ext>
            </a:extLst>
          </p:cNvPr>
          <p:cNvCxnSpPr>
            <a:cxnSpLocks/>
          </p:cNvCxnSpPr>
          <p:nvPr/>
        </p:nvCxnSpPr>
        <p:spPr bwMode="auto">
          <a:xfrm flipV="1">
            <a:off x="4191000" y="2339487"/>
            <a:ext cx="1562100" cy="72881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00716D54-A011-DD2B-DEDA-8675BE3342CD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5908829" y="2352087"/>
            <a:ext cx="1139671" cy="71621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98F5021F-9489-2B76-778F-B0AA76DB292F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6311091" y="2401826"/>
            <a:ext cx="1450227" cy="63359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F454A041-CF1A-F669-B9DB-4B660CB7167A}"/>
              </a:ext>
            </a:extLst>
          </p:cNvPr>
          <p:cNvCxnSpPr>
            <a:cxnSpLocks/>
          </p:cNvCxnSpPr>
          <p:nvPr/>
        </p:nvCxnSpPr>
        <p:spPr bwMode="auto">
          <a:xfrm flipV="1">
            <a:off x="4928409" y="2401826"/>
            <a:ext cx="1108470" cy="66647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61" name="TextBox 60">
            <a:extLst>
              <a:ext uri="{FF2B5EF4-FFF2-40B4-BE49-F238E27FC236}">
                <a16:creationId xmlns:a16="http://schemas.microsoft.com/office/drawing/2014/main" id="{A514AC62-9CB1-73BF-7E63-CB6B86BB4B85}"/>
              </a:ext>
            </a:extLst>
          </p:cNvPr>
          <p:cNvSpPr txBox="1"/>
          <p:nvPr/>
        </p:nvSpPr>
        <p:spPr>
          <a:xfrm>
            <a:off x="5541208" y="4389991"/>
            <a:ext cx="1164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[12]|21]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0D84CF9-8281-15AE-9FD3-5B5A23BC4E73}"/>
              </a:ext>
            </a:extLst>
          </p:cNvPr>
          <p:cNvSpPr txBox="1"/>
          <p:nvPr/>
        </p:nvSpPr>
        <p:spPr>
          <a:xfrm>
            <a:off x="5084008" y="3507893"/>
            <a:ext cx="457200" cy="369332"/>
          </a:xfrm>
          <a:prstGeom prst="rect">
            <a:avLst/>
          </a:prstGeom>
          <a:solidFill>
            <a:srgbClr val="EEEEEE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6600"/>
                </a:solidFill>
              </a:rPr>
              <a:t>[2]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70215E4-09E8-E4B0-520A-1047338B4F36}"/>
              </a:ext>
            </a:extLst>
          </p:cNvPr>
          <p:cNvSpPr txBox="1"/>
          <p:nvPr/>
        </p:nvSpPr>
        <p:spPr>
          <a:xfrm>
            <a:off x="7239000" y="3512772"/>
            <a:ext cx="457200" cy="369332"/>
          </a:xfrm>
          <a:prstGeom prst="rect">
            <a:avLst/>
          </a:prstGeom>
          <a:solidFill>
            <a:srgbClr val="EEEEEE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6600"/>
                </a:solidFill>
              </a:rPr>
              <a:t>[2]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26CBE86-5507-C70A-91E9-BA5356227CF8}"/>
              </a:ext>
            </a:extLst>
          </p:cNvPr>
          <p:cNvSpPr txBox="1"/>
          <p:nvPr/>
        </p:nvSpPr>
        <p:spPr>
          <a:xfrm>
            <a:off x="4354966" y="3524839"/>
            <a:ext cx="457200" cy="369332"/>
          </a:xfrm>
          <a:prstGeom prst="rect">
            <a:avLst/>
          </a:prstGeom>
          <a:solidFill>
            <a:srgbClr val="EEEEEE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9900"/>
                </a:solidFill>
              </a:rPr>
              <a:t>[1]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5EBE963-925D-4061-7FF0-32BF1A25CC53}"/>
              </a:ext>
            </a:extLst>
          </p:cNvPr>
          <p:cNvSpPr txBox="1"/>
          <p:nvPr/>
        </p:nvSpPr>
        <p:spPr>
          <a:xfrm>
            <a:off x="8001000" y="3510295"/>
            <a:ext cx="457200" cy="369332"/>
          </a:xfrm>
          <a:prstGeom prst="rect">
            <a:avLst/>
          </a:prstGeom>
          <a:solidFill>
            <a:srgbClr val="EEEEEE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9900"/>
                </a:solidFill>
              </a:rPr>
              <a:t>[1]</a:t>
            </a:r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2F1B1264-9F22-9600-63C5-C9B2121FBBE0}"/>
              </a:ext>
            </a:extLst>
          </p:cNvPr>
          <p:cNvCxnSpPr>
            <a:cxnSpLocks/>
          </p:cNvCxnSpPr>
          <p:nvPr/>
        </p:nvCxnSpPr>
        <p:spPr bwMode="auto">
          <a:xfrm>
            <a:off x="4359086" y="3833334"/>
            <a:ext cx="1394014" cy="75943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9A022E64-A17A-39A7-2259-227CB30227FC}"/>
              </a:ext>
            </a:extLst>
          </p:cNvPr>
          <p:cNvCxnSpPr>
            <a:cxnSpLocks/>
          </p:cNvCxnSpPr>
          <p:nvPr/>
        </p:nvCxnSpPr>
        <p:spPr bwMode="auto">
          <a:xfrm flipH="1">
            <a:off x="5994288" y="3827770"/>
            <a:ext cx="1919210" cy="64767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7BF1DFF2-82E2-501E-2E21-9263E48D3B1C}"/>
              </a:ext>
            </a:extLst>
          </p:cNvPr>
          <p:cNvCxnSpPr>
            <a:cxnSpLocks/>
          </p:cNvCxnSpPr>
          <p:nvPr/>
        </p:nvCxnSpPr>
        <p:spPr bwMode="auto">
          <a:xfrm>
            <a:off x="5084008" y="3894171"/>
            <a:ext cx="1214058" cy="58655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7DC76448-F9C3-EDED-0A15-28B797FECB31}"/>
              </a:ext>
            </a:extLst>
          </p:cNvPr>
          <p:cNvCxnSpPr>
            <a:cxnSpLocks/>
          </p:cNvCxnSpPr>
          <p:nvPr/>
        </p:nvCxnSpPr>
        <p:spPr bwMode="auto">
          <a:xfrm flipH="1">
            <a:off x="6462832" y="3867011"/>
            <a:ext cx="748369" cy="62029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66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75" name="TextBox 74">
            <a:extLst>
              <a:ext uri="{FF2B5EF4-FFF2-40B4-BE49-F238E27FC236}">
                <a16:creationId xmlns:a16="http://schemas.microsoft.com/office/drawing/2014/main" id="{D1290F37-360D-1891-EB56-0CF361165B30}"/>
              </a:ext>
            </a:extLst>
          </p:cNvPr>
          <p:cNvSpPr txBox="1"/>
          <p:nvPr/>
        </p:nvSpPr>
        <p:spPr>
          <a:xfrm>
            <a:off x="6619917" y="4513448"/>
            <a:ext cx="2025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Mulliken form</a:t>
            </a:r>
          </a:p>
        </p:txBody>
      </p:sp>
    </p:spTree>
    <p:extLst>
      <p:ext uri="{BB962C8B-B14F-4D97-AF65-F5344CB8AC3E}">
        <p14:creationId xmlns:p14="http://schemas.microsoft.com/office/powerpoint/2010/main" val="109729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F4B305EF-0325-4CD8-5072-6B8C54E18F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383" y="1541639"/>
            <a:ext cx="2300817" cy="343960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BCF950B-93E5-3904-C8FC-9D9CD5561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534400" cy="895350"/>
          </a:xfrm>
        </p:spPr>
        <p:txBody>
          <a:bodyPr/>
          <a:lstStyle/>
          <a:p>
            <a:r>
              <a:rPr lang="en-US" dirty="0"/>
              <a:t>But the 2-electron contribution to expectation energy with Slater determinant </a:t>
            </a:r>
            <a:r>
              <a:rPr lang="en-US" i="1" dirty="0"/>
              <a:t>is</a:t>
            </a:r>
            <a:r>
              <a:rPr lang="en-US" dirty="0"/>
              <a:t> surprising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F1DC45-3734-83BA-BE42-0933014436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00F69-80D7-2D46-BE51-10882D2C7C57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66F336F-900D-CB27-F289-02E7EDA8A7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4350" y="1046194"/>
            <a:ext cx="6032500" cy="50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5FB7957-31A0-8D61-F01C-868F48799D12}"/>
              </a:ext>
            </a:extLst>
          </p:cNvPr>
          <p:cNvSpPr txBox="1"/>
          <p:nvPr/>
        </p:nvSpPr>
        <p:spPr>
          <a:xfrm>
            <a:off x="609600" y="1483791"/>
            <a:ext cx="838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orbitals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F2E5CEE-DF21-0A4B-6D87-3393F4A7DA84}"/>
              </a:ext>
            </a:extLst>
          </p:cNvPr>
          <p:cNvSpPr txBox="1"/>
          <p:nvPr/>
        </p:nvSpPr>
        <p:spPr>
          <a:xfrm>
            <a:off x="2305841" y="4127163"/>
            <a:ext cx="1295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applying orthonormal rule (no change)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6D14B9-2CA9-FF81-FF9D-8769C82A23EC}"/>
              </a:ext>
            </a:extLst>
          </p:cNvPr>
          <p:cNvSpPr txBox="1"/>
          <p:nvPr/>
        </p:nvSpPr>
        <p:spPr>
          <a:xfrm>
            <a:off x="1098550" y="4762092"/>
            <a:ext cx="1151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Mulliken form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0F9593-BFED-6D41-7B6C-B8706A624E76}"/>
              </a:ext>
            </a:extLst>
          </p:cNvPr>
          <p:cNvSpPr txBox="1"/>
          <p:nvPr/>
        </p:nvSpPr>
        <p:spPr>
          <a:xfrm>
            <a:off x="381799" y="3130636"/>
            <a:ext cx="13994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 of coordinates, </a:t>
            </a:r>
            <a:r>
              <a:rPr lang="el-GR" sz="105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τ</a:t>
            </a:r>
            <a:r>
              <a:rPr lang="en-US" sz="105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A23BAC9-4565-55D8-30B0-5546B71D5855}"/>
              </a:ext>
            </a:extLst>
          </p:cNvPr>
          <p:cNvSpPr txBox="1"/>
          <p:nvPr/>
        </p:nvSpPr>
        <p:spPr>
          <a:xfrm>
            <a:off x="2352907" y="3491489"/>
            <a:ext cx="10760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Raw form of &lt;𝚽|Σh|𝚽&gt;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C3E52A3-4B3B-7421-B4A1-0E9B53D18144}"/>
              </a:ext>
            </a:extLst>
          </p:cNvPr>
          <p:cNvSpPr/>
          <p:nvPr/>
        </p:nvSpPr>
        <p:spPr bwMode="auto">
          <a:xfrm>
            <a:off x="4648200" y="938125"/>
            <a:ext cx="2209800" cy="690713"/>
          </a:xfrm>
          <a:prstGeom prst="rect">
            <a:avLst/>
          </a:prstGeom>
          <a:noFill/>
          <a:ln w="1905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16BE5282-B1F7-548A-735B-66BF86584B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800" y="1960406"/>
            <a:ext cx="237513" cy="229596"/>
          </a:xfrm>
          <a:prstGeom prst="rect">
            <a:avLst/>
          </a:prstGeom>
        </p:spPr>
      </p:pic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00969EB-E4EA-D21A-E652-AADC92D40667}"/>
              </a:ext>
            </a:extLst>
          </p:cNvPr>
          <p:cNvCxnSpPr>
            <a:cxnSpLocks/>
          </p:cNvCxnSpPr>
          <p:nvPr/>
        </p:nvCxnSpPr>
        <p:spPr bwMode="auto">
          <a:xfrm flipH="1">
            <a:off x="914400" y="2086026"/>
            <a:ext cx="502709" cy="7493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0" name="Left Bracket 29">
            <a:extLst>
              <a:ext uri="{FF2B5EF4-FFF2-40B4-BE49-F238E27FC236}">
                <a16:creationId xmlns:a16="http://schemas.microsoft.com/office/drawing/2014/main" id="{9F87160B-AEFD-4F6B-2D4F-C9C326549FD1}"/>
              </a:ext>
            </a:extLst>
          </p:cNvPr>
          <p:cNvSpPr/>
          <p:nvPr/>
        </p:nvSpPr>
        <p:spPr bwMode="auto">
          <a:xfrm rot="10800000">
            <a:off x="2279822" y="3449151"/>
            <a:ext cx="82378" cy="550541"/>
          </a:xfrm>
          <a:prstGeom prst="leftBracket">
            <a:avLst/>
          </a:prstGeom>
          <a:noFill/>
          <a:ln w="127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31" name="Left Bracket 30">
            <a:extLst>
              <a:ext uri="{FF2B5EF4-FFF2-40B4-BE49-F238E27FC236}">
                <a16:creationId xmlns:a16="http://schemas.microsoft.com/office/drawing/2014/main" id="{9E846937-79BA-4A31-7D96-7AF2232B130C}"/>
              </a:ext>
            </a:extLst>
          </p:cNvPr>
          <p:cNvSpPr/>
          <p:nvPr/>
        </p:nvSpPr>
        <p:spPr bwMode="auto">
          <a:xfrm rot="10800000">
            <a:off x="2249783" y="4208023"/>
            <a:ext cx="82378" cy="390087"/>
          </a:xfrm>
          <a:prstGeom prst="leftBracket">
            <a:avLst/>
          </a:prstGeom>
          <a:noFill/>
          <a:ln w="127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5A577F-7741-6C1D-75C5-334D0B6FDE8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02086" y="1960123"/>
            <a:ext cx="5583393" cy="19721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314ABB4-718A-57E4-7E56-B0E6EDA9FA53}"/>
              </a:ext>
            </a:extLst>
          </p:cNvPr>
          <p:cNvSpPr txBox="1"/>
          <p:nvPr/>
        </p:nvSpPr>
        <p:spPr>
          <a:xfrm>
            <a:off x="4648200" y="1846496"/>
            <a:ext cx="838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 orbitals</a:t>
            </a:r>
          </a:p>
        </p:txBody>
      </p:sp>
    </p:spTree>
    <p:extLst>
      <p:ext uri="{BB962C8B-B14F-4D97-AF65-F5344CB8AC3E}">
        <p14:creationId xmlns:p14="http://schemas.microsoft.com/office/powerpoint/2010/main" val="17405728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542A4F4-A3DA-1D2B-DFE2-4A337E189B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Coulomb integral is average Coulomb repulsion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There’s no similar interpretation for exchange</a:t>
            </a:r>
          </a:p>
          <a:p>
            <a:endParaRPr lang="en-US" dirty="0"/>
          </a:p>
          <a:p>
            <a:endParaRPr lang="en-US" dirty="0"/>
          </a:p>
          <a:p>
            <a:pPr lvl="1"/>
            <a:r>
              <a:rPr lang="en-US" dirty="0"/>
              <a:t>Typically positive, and smaller in magnitude than Coulomb integral</a:t>
            </a:r>
          </a:p>
          <a:p>
            <a:pPr lvl="1"/>
            <a:r>
              <a:rPr lang="en-US" dirty="0"/>
              <a:t>Cancels Coulomb integral when </a:t>
            </a:r>
            <a:r>
              <a:rPr lang="en-US" i="1" dirty="0" err="1"/>
              <a:t>i</a:t>
            </a:r>
            <a:r>
              <a:rPr lang="en-US" dirty="0"/>
              <a:t> = </a:t>
            </a:r>
            <a:r>
              <a:rPr lang="en-US" i="1" dirty="0"/>
              <a:t>j</a:t>
            </a:r>
            <a:endParaRPr lang="en-US" dirty="0"/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09D8FFDB-5E78-4F3C-F6BF-08D6C6DC45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848" y="3504917"/>
            <a:ext cx="4283152" cy="438433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9BCF950B-93E5-3904-C8FC-9D9CD5561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382000" cy="895350"/>
          </a:xfrm>
        </p:spPr>
        <p:txBody>
          <a:bodyPr/>
          <a:lstStyle/>
          <a:p>
            <a:r>
              <a:rPr lang="en-US" dirty="0"/>
              <a:t>Electron Repulsion Integrals (ERI): one has a simple physical interpretation, the other doesn’t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F1DC45-3734-83BA-BE42-0933014436C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00F69-80D7-2D46-BE51-10882D2C7C57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782670EF-F6FE-9DAA-E9A0-A4151C0ED81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500" b="48239"/>
          <a:stretch/>
        </p:blipFill>
        <p:spPr>
          <a:xfrm>
            <a:off x="582006" y="1650768"/>
            <a:ext cx="2837249" cy="461804"/>
          </a:xfrm>
          <a:prstGeom prst="rect">
            <a:avLst/>
          </a:prstGeom>
        </p:spPr>
      </p:pic>
      <p:sp>
        <p:nvSpPr>
          <p:cNvPr id="36" name="Left Bracket 35">
            <a:extLst>
              <a:ext uri="{FF2B5EF4-FFF2-40B4-BE49-F238E27FC236}">
                <a16:creationId xmlns:a16="http://schemas.microsoft.com/office/drawing/2014/main" id="{5D8B7F43-A1F5-7715-983D-20EDAFE92DA9}"/>
              </a:ext>
            </a:extLst>
          </p:cNvPr>
          <p:cNvSpPr/>
          <p:nvPr/>
        </p:nvSpPr>
        <p:spPr bwMode="auto">
          <a:xfrm rot="16200000">
            <a:off x="5139286" y="1553579"/>
            <a:ext cx="45719" cy="1003569"/>
          </a:xfrm>
          <a:prstGeom prst="leftBracket">
            <a:avLst/>
          </a:prstGeom>
          <a:noFill/>
          <a:ln w="127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37" name="Left Bracket 36">
            <a:extLst>
              <a:ext uri="{FF2B5EF4-FFF2-40B4-BE49-F238E27FC236}">
                <a16:creationId xmlns:a16="http://schemas.microsoft.com/office/drawing/2014/main" id="{F6D68E8E-6E94-E628-FD27-70115EE8C701}"/>
              </a:ext>
            </a:extLst>
          </p:cNvPr>
          <p:cNvSpPr/>
          <p:nvPr/>
        </p:nvSpPr>
        <p:spPr bwMode="auto">
          <a:xfrm rot="16200000">
            <a:off x="6227785" y="1548148"/>
            <a:ext cx="45719" cy="1003569"/>
          </a:xfrm>
          <a:prstGeom prst="leftBracket">
            <a:avLst/>
          </a:prstGeom>
          <a:noFill/>
          <a:ln w="127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BE50A0-6E27-8B73-63E0-128CBABFFD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537"/>
          <a:stretch/>
        </p:blipFill>
        <p:spPr>
          <a:xfrm>
            <a:off x="530772" y="3486150"/>
            <a:ext cx="2837250" cy="447001"/>
          </a:xfrm>
          <a:prstGeom prst="rect">
            <a:avLst/>
          </a:prstGeom>
        </p:spPr>
      </p:pic>
      <p:sp>
        <p:nvSpPr>
          <p:cNvPr id="9" name="Left Bracket 8">
            <a:extLst>
              <a:ext uri="{FF2B5EF4-FFF2-40B4-BE49-F238E27FC236}">
                <a16:creationId xmlns:a16="http://schemas.microsoft.com/office/drawing/2014/main" id="{8167A516-B077-EEBA-5174-D1B539E87810}"/>
              </a:ext>
            </a:extLst>
          </p:cNvPr>
          <p:cNvSpPr/>
          <p:nvPr/>
        </p:nvSpPr>
        <p:spPr bwMode="auto">
          <a:xfrm rot="16200000">
            <a:off x="5149017" y="3348238"/>
            <a:ext cx="45719" cy="1003569"/>
          </a:xfrm>
          <a:prstGeom prst="leftBracket">
            <a:avLst/>
          </a:prstGeom>
          <a:noFill/>
          <a:ln w="127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15" name="Left Bracket 14">
            <a:extLst>
              <a:ext uri="{FF2B5EF4-FFF2-40B4-BE49-F238E27FC236}">
                <a16:creationId xmlns:a16="http://schemas.microsoft.com/office/drawing/2014/main" id="{9F7B988E-5BB5-0C33-FE44-8DD7BCF4F24B}"/>
              </a:ext>
            </a:extLst>
          </p:cNvPr>
          <p:cNvSpPr/>
          <p:nvPr/>
        </p:nvSpPr>
        <p:spPr bwMode="auto">
          <a:xfrm rot="16200000">
            <a:off x="6193925" y="3342807"/>
            <a:ext cx="45719" cy="1003569"/>
          </a:xfrm>
          <a:prstGeom prst="leftBracket">
            <a:avLst/>
          </a:prstGeom>
          <a:noFill/>
          <a:ln w="12700" cap="flat" cmpd="sng" algn="ctr">
            <a:solidFill>
              <a:srgbClr val="00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16BCF6D-05F5-4761-9B47-3F514D605413}"/>
              </a:ext>
            </a:extLst>
          </p:cNvPr>
          <p:cNvSpPr txBox="1"/>
          <p:nvPr/>
        </p:nvSpPr>
        <p:spPr>
          <a:xfrm>
            <a:off x="5013317" y="3821731"/>
            <a:ext cx="390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9900"/>
                </a:solidFill>
              </a:rPr>
              <a:t>?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3F8C37B-850D-0E1B-57FC-1D1E0DDBB5AA}"/>
              </a:ext>
            </a:extLst>
          </p:cNvPr>
          <p:cNvSpPr txBox="1"/>
          <p:nvPr/>
        </p:nvSpPr>
        <p:spPr>
          <a:xfrm>
            <a:off x="6086890" y="3810564"/>
            <a:ext cx="390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09900"/>
                </a:solidFill>
              </a:rPr>
              <a:t>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926721F-0B44-77D4-4731-508D3B7104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1345" y="2108735"/>
            <a:ext cx="390916" cy="20793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87B645A-DAF0-7525-CE03-344D94C4B1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1426" y="2073227"/>
            <a:ext cx="409564" cy="21785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A9A5ED3-3B80-CE3A-D57E-A6D875EE43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3094" y="1686525"/>
            <a:ext cx="4283152" cy="438433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E25B8E6-5E19-79C9-CC36-AAB7E83F4CE4}"/>
              </a:ext>
            </a:extLst>
          </p:cNvPr>
          <p:cNvSpPr txBox="1"/>
          <p:nvPr/>
        </p:nvSpPr>
        <p:spPr>
          <a:xfrm>
            <a:off x="-55745" y="2114157"/>
            <a:ext cx="133069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9900"/>
                </a:solidFill>
              </a:rPr>
              <a:t>spin-orbitals (not just spatial), but </a:t>
            </a:r>
            <a:r>
              <a:rPr lang="en-US" sz="1000" dirty="0" err="1">
                <a:solidFill>
                  <a:srgbClr val="009900"/>
                </a:solidFill>
              </a:rPr>
              <a:t>Mma</a:t>
            </a:r>
            <a:r>
              <a:rPr lang="en-US" sz="1000" dirty="0">
                <a:solidFill>
                  <a:srgbClr val="009900"/>
                </a:solidFill>
              </a:rPr>
              <a:t> doesn’t typeset 𝜑 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695C48E-CC8E-FFB9-596E-06044E291DAB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762000" y="1961757"/>
            <a:ext cx="152400" cy="22039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3517111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07565-52AC-8503-5CB6-961F10634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305800" cy="895350"/>
          </a:xfrm>
        </p:spPr>
        <p:txBody>
          <a:bodyPr/>
          <a:lstStyle/>
          <a:p>
            <a:r>
              <a:rPr lang="en-US" dirty="0"/>
              <a:t>Energy expectation is sum of 1-electron contributions and Coulomb and exchange ERIs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EA6FF4-2155-51D9-2FFA-1E7937493BA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05B1D3-62D4-8466-3C1D-8C84CF390B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Putting it all together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This is specifically for a wavefunction given as a Slater determinant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92166C-1DEB-E2ED-E9C7-4608D09C9FC8}"/>
              </a:ext>
            </a:extLst>
          </p:cNvPr>
          <p:cNvSpPr txBox="1"/>
          <p:nvPr/>
        </p:nvSpPr>
        <p:spPr>
          <a:xfrm>
            <a:off x="887201" y="2523208"/>
            <a:ext cx="2228437" cy="830997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1-electron integral:</a:t>
            </a:r>
          </a:p>
          <a:p>
            <a:r>
              <a:rPr lang="en-US" sz="16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 + electron-nuclear Coulomb attraction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3C7E904A-377A-46E1-0C23-A0F7FE32C0D8}"/>
              </a:ext>
            </a:extLst>
          </p:cNvPr>
          <p:cNvCxnSpPr>
            <a:cxnSpLocks/>
          </p:cNvCxnSpPr>
          <p:nvPr/>
        </p:nvCxnSpPr>
        <p:spPr bwMode="auto">
          <a:xfrm flipV="1">
            <a:off x="2533560" y="2259472"/>
            <a:ext cx="304800" cy="27226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8664864-D9FC-529B-0C0A-D42871563A09}"/>
              </a:ext>
            </a:extLst>
          </p:cNvPr>
          <p:cNvSpPr txBox="1"/>
          <p:nvPr/>
        </p:nvSpPr>
        <p:spPr>
          <a:xfrm>
            <a:off x="3343481" y="2531734"/>
            <a:ext cx="1905000" cy="584775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2-electron integral:</a:t>
            </a:r>
          </a:p>
          <a:p>
            <a:r>
              <a:rPr lang="en-US" sz="16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Coulomb repulsion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912CBEC5-7FD2-17A7-AA3D-613347B979A1}"/>
              </a:ext>
            </a:extLst>
          </p:cNvPr>
          <p:cNvCxnSpPr>
            <a:cxnSpLocks/>
          </p:cNvCxnSpPr>
          <p:nvPr/>
        </p:nvCxnSpPr>
        <p:spPr bwMode="auto">
          <a:xfrm flipV="1">
            <a:off x="4295981" y="2228378"/>
            <a:ext cx="199819" cy="28401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31B95936-3997-E7BB-14A7-F0EF4EC4EBAA}"/>
              </a:ext>
            </a:extLst>
          </p:cNvPr>
          <p:cNvSpPr txBox="1"/>
          <p:nvPr/>
        </p:nvSpPr>
        <p:spPr>
          <a:xfrm>
            <a:off x="5406234" y="2524940"/>
            <a:ext cx="1993541" cy="584775"/>
          </a:xfrm>
          <a:prstGeom prst="rect">
            <a:avLst/>
          </a:prstGeom>
          <a:noFill/>
          <a:ln>
            <a:solidFill>
              <a:srgbClr val="009900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2-electron integral: Coulomb exchange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98300C2-C51B-102E-C9FB-91789287FCCB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5657437" y="2228378"/>
            <a:ext cx="92454" cy="29892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22EE4526-855B-F6DD-6C4A-C2A46DFC5945}"/>
              </a:ext>
            </a:extLst>
          </p:cNvPr>
          <p:cNvSpPr txBox="1"/>
          <p:nvPr/>
        </p:nvSpPr>
        <p:spPr>
          <a:xfrm>
            <a:off x="4541713" y="1314401"/>
            <a:ext cx="35354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Sums are over orbital basis functions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0113503-C4E1-2F65-E80E-B576C3F33C1E}"/>
              </a:ext>
            </a:extLst>
          </p:cNvPr>
          <p:cNvCxnSpPr>
            <a:cxnSpLocks/>
            <a:stCxn id="16" idx="1"/>
          </p:cNvCxnSpPr>
          <p:nvPr/>
        </p:nvCxnSpPr>
        <p:spPr bwMode="auto">
          <a:xfrm flipH="1">
            <a:off x="3895469" y="1483678"/>
            <a:ext cx="646244" cy="31086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8F7EF503-D6A3-2147-5BF3-E404F8C276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733550"/>
            <a:ext cx="558800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0214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57FA1F1-27D7-0E5F-C94B-B47842FF2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Suggested Reading/Viewing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9B344EE-1EB7-4912-3B3B-109EFBD316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effectLst/>
                <a:latin typeface="Helvetica Neue" panose="02000503000000020004" pitchFamily="2" charset="0"/>
              </a:rPr>
              <a:t>Autschbach Ch. 1, Secs. 7.7, </a:t>
            </a:r>
            <a:r>
              <a:rPr lang="en-US" dirty="0">
                <a:latin typeface="Helvetica Neue" panose="02000503000000020004" pitchFamily="2" charset="0"/>
              </a:rPr>
              <a:t>8.1</a:t>
            </a:r>
            <a:endParaRPr lang="en-US" dirty="0">
              <a:effectLst/>
              <a:latin typeface="Helvetica Neue" panose="02000503000000020004" pitchFamily="2" charset="0"/>
            </a:endParaRP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8889699-823C-83E4-4AD5-A72BB29ABAE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702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4F5007-66B2-C34E-ECE6-0AA06D52C5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B30496-E064-8871-63B7-447AB2EAF72E}"/>
              </a:ext>
            </a:extLst>
          </p:cNvPr>
          <p:cNvSpPr txBox="1"/>
          <p:nvPr/>
        </p:nvSpPr>
        <p:spPr>
          <a:xfrm>
            <a:off x="2514600" y="2110085"/>
            <a:ext cx="4191000" cy="523220"/>
          </a:xfrm>
          <a:prstGeom prst="rect">
            <a:avLst/>
          </a:prstGeom>
          <a:solidFill>
            <a:srgbClr val="015BB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"/>
                <a:ea typeface="+mj-ea"/>
                <a:cs typeface="Arial"/>
              </a:rPr>
              <a:t>A mathematical aside</a:t>
            </a:r>
          </a:p>
        </p:txBody>
      </p:sp>
    </p:spTree>
    <p:extLst>
      <p:ext uri="{BB962C8B-B14F-4D97-AF65-F5344CB8AC3E}">
        <p14:creationId xmlns:p14="http://schemas.microsoft.com/office/powerpoint/2010/main" val="1769221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07D9D12-2134-8E56-B0F3-DF7AC28F70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/>
              <a:t>Orthogonal</a:t>
            </a:r>
            <a:r>
              <a:rPr lang="en-US" dirty="0"/>
              <a:t> vectors are perpendicular. Their dot product is zero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8C4575-4DB5-2CD7-DD31-8197BAC0B4D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00F69-80D7-2D46-BE51-10882D2C7C57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E431849-167E-828B-FA51-FEFC7D1CB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2936085"/>
            <a:ext cx="1551973" cy="49223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32A2A78-1754-4E34-D0EF-DDB10D8854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3000" y="931702"/>
            <a:ext cx="4179744" cy="421179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0ABE81F-F6E3-E20C-0561-CB18FFCBCB3C}"/>
              </a:ext>
            </a:extLst>
          </p:cNvPr>
          <p:cNvSpPr txBox="1"/>
          <p:nvPr/>
        </p:nvSpPr>
        <p:spPr>
          <a:xfrm>
            <a:off x="7315200" y="3105150"/>
            <a:ext cx="16764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800" dirty="0"/>
              <a:t>Rotate view in Mathematica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E2F65A6-C600-2B50-B237-E4AE499C6DF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583" y="931702"/>
            <a:ext cx="4885552" cy="4078448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5CF5525-7543-2621-4FB2-33B879B6566B}"/>
              </a:ext>
            </a:extLst>
          </p:cNvPr>
          <p:cNvCxnSpPr/>
          <p:nvPr/>
        </p:nvCxnSpPr>
        <p:spPr bwMode="auto">
          <a:xfrm>
            <a:off x="4876800" y="971550"/>
            <a:ext cx="0" cy="41148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326092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2A82F2-B697-DFE9-16CD-E40D25DAA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Functions are vectors in an ∞-dimensional space.  They also can be orthonormal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6B8243A-3FF5-B444-70B8-04B1002CC5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362F21-8DED-EC76-8900-99556A77E2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Vector </a:t>
            </a:r>
            <a:r>
              <a:rPr lang="en-US" b="1" dirty="0"/>
              <a:t>v</a:t>
            </a:r>
            <a:r>
              <a:rPr lang="en-US" i="1" baseline="-25000" dirty="0"/>
              <a:t>i</a:t>
            </a:r>
            <a:r>
              <a:rPr lang="en-US" dirty="0"/>
              <a:t>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b="1" dirty="0">
                <a:sym typeface="Wingdings" pitchFamily="2" charset="2"/>
              </a:rPr>
              <a:t>v</a:t>
            </a:r>
            <a:r>
              <a:rPr lang="en-US" dirty="0">
                <a:sym typeface="Wingdings" pitchFamily="2" charset="2"/>
              </a:rPr>
              <a:t>(</a:t>
            </a:r>
            <a:r>
              <a:rPr lang="en-US" i="1" dirty="0" err="1">
                <a:sym typeface="Wingdings" pitchFamily="2" charset="2"/>
              </a:rPr>
              <a:t>i</a:t>
            </a:r>
            <a:r>
              <a:rPr lang="en-US" dirty="0">
                <a:sym typeface="Wingdings" pitchFamily="2" charset="2"/>
              </a:rPr>
              <a:t>)  </a:t>
            </a:r>
            <a:r>
              <a:rPr lang="en-US" b="1" dirty="0">
                <a:sym typeface="Wingdings" pitchFamily="2" charset="2"/>
              </a:rPr>
              <a:t>v</a:t>
            </a:r>
            <a:r>
              <a:rPr lang="en-US" dirty="0">
                <a:sym typeface="Wingdings" pitchFamily="2" charset="2"/>
              </a:rPr>
              <a:t>(</a:t>
            </a:r>
            <a:r>
              <a:rPr lang="en-US" i="1" dirty="0">
                <a:sym typeface="Wingdings" pitchFamily="2" charset="2"/>
              </a:rPr>
              <a:t>x</a:t>
            </a:r>
            <a:r>
              <a:rPr lang="en-US" dirty="0">
                <a:sym typeface="Wingdings" pitchFamily="2" charset="2"/>
              </a:rPr>
              <a:t>) </a:t>
            </a:r>
          </a:p>
          <a:p>
            <a:pPr lvl="1"/>
            <a:r>
              <a:rPr lang="en-US" dirty="0">
                <a:sym typeface="Wingdings" pitchFamily="2" charset="2"/>
              </a:rPr>
              <a:t>Continuous index (</a:t>
            </a:r>
            <a:r>
              <a:rPr lang="en-US" i="1" dirty="0">
                <a:sym typeface="Wingdings" pitchFamily="2" charset="2"/>
              </a:rPr>
              <a:t>x</a:t>
            </a:r>
            <a:r>
              <a:rPr lang="en-US" dirty="0">
                <a:sym typeface="Wingdings" pitchFamily="2" charset="2"/>
              </a:rPr>
              <a:t>) instead of integer index (</a:t>
            </a:r>
            <a:r>
              <a:rPr lang="en-US" i="1" dirty="0" err="1">
                <a:sym typeface="Wingdings" pitchFamily="2" charset="2"/>
              </a:rPr>
              <a:t>i</a:t>
            </a:r>
            <a:r>
              <a:rPr lang="en-US" dirty="0">
                <a:sym typeface="Wingdings" pitchFamily="2" charset="2"/>
              </a:rPr>
              <a:t>)</a:t>
            </a:r>
          </a:p>
          <a:p>
            <a:r>
              <a:rPr lang="en-US" dirty="0"/>
              <a:t>“Dot product” sums/integrates over index</a:t>
            </a:r>
          </a:p>
          <a:p>
            <a:endParaRPr lang="en-US" dirty="0"/>
          </a:p>
          <a:p>
            <a:pPr lvl="1"/>
            <a:r>
              <a:rPr lang="en-US" dirty="0"/>
              <a:t>Integral is over domain of </a:t>
            </a:r>
            <a:r>
              <a:rPr lang="en-US" i="1" dirty="0"/>
              <a:t>x</a:t>
            </a:r>
            <a:r>
              <a:rPr lang="en-US" dirty="0"/>
              <a:t>, which may be multivariate</a:t>
            </a:r>
          </a:p>
          <a:p>
            <a:r>
              <a:rPr lang="en-US" dirty="0"/>
              <a:t>Normalized function</a:t>
            </a:r>
          </a:p>
          <a:p>
            <a:r>
              <a:rPr lang="en-US" dirty="0"/>
              <a:t>Orthogonal functions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8CC9082-C8F3-63DE-0684-4D58666AFA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4196" y="3611175"/>
            <a:ext cx="1130300" cy="317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12AC40-FD1A-5E84-0EE6-23529A4832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7454" y="4159250"/>
            <a:ext cx="1104900" cy="3175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533763-8706-63DF-C187-AF796BE9F42F}"/>
              </a:ext>
            </a:extLst>
          </p:cNvPr>
          <p:cNvSpPr txBox="1"/>
          <p:nvPr/>
        </p:nvSpPr>
        <p:spPr>
          <a:xfrm>
            <a:off x="3757454" y="895612"/>
            <a:ext cx="7564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function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FDE4EC83-63C2-E992-D17A-A6DB00C791D7}"/>
              </a:ext>
            </a:extLst>
          </p:cNvPr>
          <p:cNvCxnSpPr>
            <a:cxnSpLocks/>
          </p:cNvCxnSpPr>
          <p:nvPr/>
        </p:nvCxnSpPr>
        <p:spPr bwMode="auto">
          <a:xfrm flipH="1">
            <a:off x="3657600" y="1062426"/>
            <a:ext cx="133301" cy="11018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EE2419F7-31C7-2E6B-67D6-ED5A2E0C64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6850" y="2430689"/>
            <a:ext cx="6210300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78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7A0F7BB8-3947-C942-16FC-09C82E1E4D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11612" y="900332"/>
            <a:ext cx="3276600" cy="41927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02F1427-D56C-C878-8C1F-B732DF8BC3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458200" cy="895350"/>
          </a:xfrm>
        </p:spPr>
        <p:txBody>
          <a:bodyPr/>
          <a:lstStyle/>
          <a:p>
            <a:r>
              <a:rPr lang="en-US" dirty="0"/>
              <a:t>The Gram-Schmidt process can provide a set of orthogonal functions from a non-orthogonal set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3DE2733-5801-F491-298E-42E6FD51E00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5</a:t>
            </a:fld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76F7936-C3D1-772D-D62A-0239B715B404}"/>
              </a:ext>
            </a:extLst>
          </p:cNvPr>
          <p:cNvCxnSpPr/>
          <p:nvPr/>
        </p:nvCxnSpPr>
        <p:spPr bwMode="auto">
          <a:xfrm>
            <a:off x="4876800" y="958879"/>
            <a:ext cx="0" cy="41148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7111B7FE-917B-6392-EB5F-1FCD07B0A7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7172" y="1513093"/>
            <a:ext cx="1245812" cy="1730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286FA35-F811-FFA3-CD44-E57F24866A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7172" y="1123950"/>
            <a:ext cx="1225550" cy="20305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8E309C0-5E7B-0A62-521D-40E81BC1660F}"/>
              </a:ext>
            </a:extLst>
          </p:cNvPr>
          <p:cNvSpPr txBox="1"/>
          <p:nvPr/>
        </p:nvSpPr>
        <p:spPr>
          <a:xfrm>
            <a:off x="7497048" y="1869814"/>
            <a:ext cx="9583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Normalize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C93B8AD-4DC9-F071-4785-7B1C357C7124}"/>
              </a:ext>
            </a:extLst>
          </p:cNvPr>
          <p:cNvSpPr txBox="1"/>
          <p:nvPr/>
        </p:nvSpPr>
        <p:spPr>
          <a:xfrm>
            <a:off x="7508292" y="2666650"/>
            <a:ext cx="9583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Normalize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D77F29B-8FF9-762A-5A6A-DE1494CAB1F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7172" y="2213088"/>
            <a:ext cx="1245811" cy="3810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990EA2-9476-7D8E-192A-D4264B90B1C6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011704"/>
            <a:ext cx="4807170" cy="369364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BEDD83E-036F-1BAB-5446-CA7715EEBC35}"/>
              </a:ext>
            </a:extLst>
          </p:cNvPr>
          <p:cNvSpPr txBox="1"/>
          <p:nvPr/>
        </p:nvSpPr>
        <p:spPr>
          <a:xfrm>
            <a:off x="4633209" y="2280513"/>
            <a:ext cx="1245810" cy="246221"/>
          </a:xfrm>
          <a:prstGeom prst="rect">
            <a:avLst/>
          </a:prstGeom>
          <a:solidFill>
            <a:srgbClr val="E9E9E9"/>
          </a:solidFill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&lt;esc&gt;braket&lt;esc&gt;</a:t>
            </a:r>
            <a:endParaRPr lang="en-US" sz="900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455D445-0145-17C5-B038-DBC1B15EAE31}"/>
              </a:ext>
            </a:extLst>
          </p:cNvPr>
          <p:cNvCxnSpPr>
            <a:cxnSpLocks/>
          </p:cNvCxnSpPr>
          <p:nvPr/>
        </p:nvCxnSpPr>
        <p:spPr bwMode="auto">
          <a:xfrm flipV="1">
            <a:off x="5766652" y="2275531"/>
            <a:ext cx="181997" cy="10211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4446911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64C61C-EC87-729F-7821-6E0EDFF8F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orbitals for the hydrogen-like atom are orthonormal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AE4CFA-35BA-BC16-B9DF-C6820164997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881451-3C13-B366-B2BC-D08B5FCE48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533"/>
          <a:stretch/>
        </p:blipFill>
        <p:spPr>
          <a:xfrm>
            <a:off x="47440" y="926680"/>
            <a:ext cx="5130381" cy="40195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3B9A061-BD52-3EBE-1263-E3FF62C1E8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EFE"/>
              </a:clrFrom>
              <a:clrTo>
                <a:srgbClr val="FF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84042" y="1147694"/>
            <a:ext cx="4013201" cy="4027136"/>
          </a:xfrm>
          <a:prstGeom prst="rect">
            <a:avLst/>
          </a:prstGeom>
          <a:ln>
            <a:solidFill>
              <a:srgbClr val="009900"/>
            </a:solidFill>
          </a:ln>
        </p:spPr>
      </p:pic>
      <p:sp>
        <p:nvSpPr>
          <p:cNvPr id="10" name="Left Brace 9">
            <a:extLst>
              <a:ext uri="{FF2B5EF4-FFF2-40B4-BE49-F238E27FC236}">
                <a16:creationId xmlns:a16="http://schemas.microsoft.com/office/drawing/2014/main" id="{5A83CC78-6195-3D66-C953-4AF62B8598AF}"/>
              </a:ext>
            </a:extLst>
          </p:cNvPr>
          <p:cNvSpPr/>
          <p:nvPr/>
        </p:nvSpPr>
        <p:spPr bwMode="auto">
          <a:xfrm rot="16200000">
            <a:off x="1413358" y="889198"/>
            <a:ext cx="221284" cy="1828800"/>
          </a:xfrm>
          <a:prstGeom prst="leftBrace">
            <a:avLst/>
          </a:prstGeom>
          <a:noFill/>
          <a:ln w="127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84A199-5972-E253-EE2E-28B391B000C2}"/>
              </a:ext>
            </a:extLst>
          </p:cNvPr>
          <p:cNvSpPr txBox="1"/>
          <p:nvPr/>
        </p:nvSpPr>
        <p:spPr>
          <a:xfrm>
            <a:off x="914400" y="1843874"/>
            <a:ext cx="2086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defines a 3-argument function, which is what this BraKet needs</a:t>
            </a:r>
          </a:p>
        </p:txBody>
      </p:sp>
    </p:spTree>
    <p:extLst>
      <p:ext uri="{BB962C8B-B14F-4D97-AF65-F5344CB8AC3E}">
        <p14:creationId xmlns:p14="http://schemas.microsoft.com/office/powerpoint/2010/main" val="24590194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34F5007-66B2-C34E-ECE6-0AA06D52C55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B30496-E064-8871-63B7-447AB2EAF72E}"/>
              </a:ext>
            </a:extLst>
          </p:cNvPr>
          <p:cNvSpPr txBox="1"/>
          <p:nvPr/>
        </p:nvSpPr>
        <p:spPr>
          <a:xfrm>
            <a:off x="2514600" y="2110085"/>
            <a:ext cx="4191000" cy="523220"/>
          </a:xfrm>
          <a:prstGeom prst="rect">
            <a:avLst/>
          </a:prstGeom>
          <a:solidFill>
            <a:srgbClr val="015BB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Arial"/>
                <a:ea typeface="+mj-ea"/>
                <a:cs typeface="Arial"/>
              </a:rPr>
              <a:t>End of aside</a:t>
            </a:r>
          </a:p>
        </p:txBody>
      </p:sp>
    </p:spTree>
    <p:extLst>
      <p:ext uri="{BB962C8B-B14F-4D97-AF65-F5344CB8AC3E}">
        <p14:creationId xmlns:p14="http://schemas.microsoft.com/office/powerpoint/2010/main" val="20204847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7349C1-B044-A580-90F0-0EDDD4A44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95350"/>
          </a:xfrm>
        </p:spPr>
        <p:txBody>
          <a:bodyPr/>
          <a:lstStyle/>
          <a:p>
            <a:r>
              <a:rPr lang="en-US" dirty="0"/>
              <a:t>We define an abstract BraKet notation that captures its basic properties, including orbital orthonormality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CADA07F-8506-4F9E-B88C-0719EC8718E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F71BE6-39BC-9960-2BD8-0642D1FDD8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910167"/>
            <a:ext cx="4803070" cy="41719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9CF77BF-E0AB-6FC6-A3BB-BDC3139FB7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28676" y="1352550"/>
            <a:ext cx="4298391" cy="28956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104F592-87DD-AF24-AF05-C3A7D3BB116B}"/>
              </a:ext>
            </a:extLst>
          </p:cNvPr>
          <p:cNvCxnSpPr/>
          <p:nvPr/>
        </p:nvCxnSpPr>
        <p:spPr bwMode="auto">
          <a:xfrm>
            <a:off x="4800600" y="971550"/>
            <a:ext cx="0" cy="405765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6C472993-A906-2ECF-A3AB-72D97667D87A}"/>
              </a:ext>
            </a:extLst>
          </p:cNvPr>
          <p:cNvSpPr txBox="1"/>
          <p:nvPr/>
        </p:nvSpPr>
        <p:spPr>
          <a:xfrm>
            <a:off x="4876799" y="985450"/>
            <a:ext cx="41148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Transformation rules that can be applied when desired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ECF4909-42B2-259B-BFE5-07C0620E275F}"/>
              </a:ext>
            </a:extLst>
          </p:cNvPr>
          <p:cNvSpPr txBox="1"/>
          <p:nvPr/>
        </p:nvSpPr>
        <p:spPr>
          <a:xfrm>
            <a:off x="4876799" y="4384848"/>
            <a:ext cx="3429002" cy="707886"/>
          </a:xfrm>
          <a:prstGeom prst="rect">
            <a:avLst/>
          </a:prstGeom>
          <a:noFill/>
          <a:ln>
            <a:solidFill>
              <a:srgbClr val="015BBC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015BBC"/>
                </a:solidFill>
              </a:rPr>
              <a:t>These commands are provided in the MyBraKet.nb file</a:t>
            </a:r>
          </a:p>
        </p:txBody>
      </p:sp>
    </p:spTree>
    <p:extLst>
      <p:ext uri="{BB962C8B-B14F-4D97-AF65-F5344CB8AC3E}">
        <p14:creationId xmlns:p14="http://schemas.microsoft.com/office/powerpoint/2010/main" val="28955535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75D2B-403E-5DBB-702A-1BF6A86917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200" y="0"/>
            <a:ext cx="8991600" cy="895350"/>
          </a:xfrm>
        </p:spPr>
        <p:txBody>
          <a:bodyPr anchor="ctr"/>
          <a:lstStyle/>
          <a:p>
            <a:r>
              <a:rPr lang="en-US" dirty="0"/>
              <a:t>The energy expectation from a Slater determinant can separate into 0-, 1- and 2-electron contributions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C36FDA-2ABE-CD77-B815-1B9151F049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84CB8A-0A62-C94C-94BD-7E22BB442489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28A99E-EA4D-D9D5-842A-B7A8F6FA04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Energy expectation</a:t>
            </a:r>
          </a:p>
          <a:p>
            <a:r>
              <a:rPr lang="en-US" dirty="0"/>
              <a:t>Remember the contributions to 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7D4D4D3-F397-46B2-77AC-88A6E667D4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1065711"/>
            <a:ext cx="1981200" cy="50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F0596AC-0CD6-EAD8-F271-9D83A13A2E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7600" y="1364829"/>
            <a:ext cx="1600200" cy="1661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D19A65-D5CE-4B30-2C54-B1B5CDCCA1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8993" y="2288931"/>
            <a:ext cx="2481456" cy="72517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759167-06CE-516E-F08A-D1AA9E6597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251" y="2288250"/>
            <a:ext cx="2957351" cy="69118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B3982E3-4CAC-EB37-DC8B-877539BF76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25735" y="2288250"/>
            <a:ext cx="2742065" cy="70251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DE6A347-F5F0-F340-7808-AB2048EFB68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3000" y="1563919"/>
            <a:ext cx="2478032" cy="608036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9189852-F562-3E40-7FA9-83FB9CB0A5D6}"/>
              </a:ext>
            </a:extLst>
          </p:cNvPr>
          <p:cNvCxnSpPr>
            <a:cxnSpLocks/>
          </p:cNvCxnSpPr>
          <p:nvPr/>
        </p:nvCxnSpPr>
        <p:spPr bwMode="auto">
          <a:xfrm>
            <a:off x="2895600" y="2987678"/>
            <a:ext cx="228600" cy="34607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5E7E631-4B63-55BB-EFDB-790B91FE06A1}"/>
              </a:ext>
            </a:extLst>
          </p:cNvPr>
          <p:cNvCxnSpPr>
            <a:cxnSpLocks/>
          </p:cNvCxnSpPr>
          <p:nvPr/>
        </p:nvCxnSpPr>
        <p:spPr bwMode="auto">
          <a:xfrm>
            <a:off x="5334000" y="3025506"/>
            <a:ext cx="228600" cy="34607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27B88607-F2F3-FFF8-5EF7-AE501AF3B434}"/>
              </a:ext>
            </a:extLst>
          </p:cNvPr>
          <p:cNvCxnSpPr>
            <a:cxnSpLocks/>
          </p:cNvCxnSpPr>
          <p:nvPr/>
        </p:nvCxnSpPr>
        <p:spPr bwMode="auto">
          <a:xfrm>
            <a:off x="7146864" y="3002164"/>
            <a:ext cx="228600" cy="34607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0099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9" name="Left Brace 18">
            <a:extLst>
              <a:ext uri="{FF2B5EF4-FFF2-40B4-BE49-F238E27FC236}">
                <a16:creationId xmlns:a16="http://schemas.microsoft.com/office/drawing/2014/main" id="{592E9806-BA33-C2DB-91AB-3D6EEE90306A}"/>
              </a:ext>
            </a:extLst>
          </p:cNvPr>
          <p:cNvSpPr/>
          <p:nvPr/>
        </p:nvSpPr>
        <p:spPr bwMode="auto">
          <a:xfrm rot="16200000">
            <a:off x="3013558" y="2778553"/>
            <a:ext cx="221284" cy="2895600"/>
          </a:xfrm>
          <a:prstGeom prst="leftBrace">
            <a:avLst/>
          </a:prstGeom>
          <a:noFill/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B2EF793-30FA-3CB6-3E42-7D234059FD96}"/>
              </a:ext>
            </a:extLst>
          </p:cNvPr>
          <p:cNvSpPr txBox="1"/>
          <p:nvPr/>
        </p:nvSpPr>
        <p:spPr>
          <a:xfrm>
            <a:off x="2136362" y="4371144"/>
            <a:ext cx="19756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1-electron term, </a:t>
            </a:r>
            <a:endParaRPr lang="en-US" sz="1200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B004BA18-EE1B-79FD-F499-146485FFED8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33800" y="4336995"/>
            <a:ext cx="241300" cy="355600"/>
          </a:xfrm>
          <a:prstGeom prst="rect">
            <a:avLst/>
          </a:prstGeom>
        </p:spPr>
      </p:pic>
      <p:sp>
        <p:nvSpPr>
          <p:cNvPr id="22" name="Left Brace 21">
            <a:extLst>
              <a:ext uri="{FF2B5EF4-FFF2-40B4-BE49-F238E27FC236}">
                <a16:creationId xmlns:a16="http://schemas.microsoft.com/office/drawing/2014/main" id="{1B0E5089-EA20-1BBD-72C5-332DFFA8B2DE}"/>
              </a:ext>
            </a:extLst>
          </p:cNvPr>
          <p:cNvSpPr/>
          <p:nvPr/>
        </p:nvSpPr>
        <p:spPr bwMode="auto">
          <a:xfrm rot="16200000">
            <a:off x="5813192" y="3745613"/>
            <a:ext cx="252427" cy="922790"/>
          </a:xfrm>
          <a:prstGeom prst="leftBrace">
            <a:avLst/>
          </a:prstGeom>
          <a:noFill/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C2B9DB5-F5DA-80B8-42B2-91678DF87CD2}"/>
              </a:ext>
            </a:extLst>
          </p:cNvPr>
          <p:cNvSpPr txBox="1"/>
          <p:nvPr/>
        </p:nvSpPr>
        <p:spPr>
          <a:xfrm>
            <a:off x="4876800" y="4388783"/>
            <a:ext cx="19756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2-electron term, </a:t>
            </a:r>
            <a:endParaRPr lang="en-US" sz="1200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Left Brace 23">
            <a:extLst>
              <a:ext uri="{FF2B5EF4-FFF2-40B4-BE49-F238E27FC236}">
                <a16:creationId xmlns:a16="http://schemas.microsoft.com/office/drawing/2014/main" id="{17B5B86B-CBBD-BAB9-6D7E-EC6FC2C3A5E2}"/>
              </a:ext>
            </a:extLst>
          </p:cNvPr>
          <p:cNvSpPr/>
          <p:nvPr/>
        </p:nvSpPr>
        <p:spPr bwMode="auto">
          <a:xfrm rot="16200000">
            <a:off x="7654519" y="3685830"/>
            <a:ext cx="252427" cy="1002833"/>
          </a:xfrm>
          <a:prstGeom prst="leftBrace">
            <a:avLst/>
          </a:prstGeom>
          <a:noFill/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-109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87EBAAC-BAF9-CA85-AB6C-AA372F645ADD}"/>
              </a:ext>
            </a:extLst>
          </p:cNvPr>
          <p:cNvSpPr txBox="1"/>
          <p:nvPr/>
        </p:nvSpPr>
        <p:spPr>
          <a:xfrm>
            <a:off x="6982906" y="4369021"/>
            <a:ext cx="19756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0099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0-electron term </a:t>
            </a:r>
            <a:endParaRPr lang="en-US" sz="1200" dirty="0">
              <a:solidFill>
                <a:srgbClr val="0099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1EB77BC8-0AE0-10FB-A854-F159D845BB6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34044" y="4341023"/>
            <a:ext cx="381000" cy="368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AB07626-A424-C9B6-8014-59ED0063E8D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84725" y="3231945"/>
            <a:ext cx="7772400" cy="798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693861"/>
      </p:ext>
    </p:extLst>
  </p:cSld>
  <p:clrMapOvr>
    <a:masterClrMapping/>
  </p:clrMapOvr>
</p:sld>
</file>

<file path=ppt/theme/theme1.xml><?xml version="1.0" encoding="utf-8"?>
<a:theme xmlns:a="http://schemas.openxmlformats.org/drawingml/2006/main" name="UB Blue Bar">
  <a:themeElements>
    <a:clrScheme name="Office Theme 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C0C0C0"/>
      </a:accent1>
      <a:accent2>
        <a:srgbClr val="0066FF"/>
      </a:accent2>
      <a:accent3>
        <a:srgbClr val="FFFFFF"/>
      </a:accent3>
      <a:accent4>
        <a:srgbClr val="000000"/>
      </a:accent4>
      <a:accent5>
        <a:srgbClr val="DCDCDC"/>
      </a:accent5>
      <a:accent6>
        <a:srgbClr val="005CE7"/>
      </a:accent6>
      <a:hlink>
        <a:srgbClr val="FF0000"/>
      </a:hlink>
      <a:folHlink>
        <a:srgbClr val="009900"/>
      </a:folHlink>
    </a:clrScheme>
    <a:fontScheme name="Office Theme">
      <a:majorFont>
        <a:latin typeface="Comic Sans MS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10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pitchFamily="-109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4" id="{6B0A490E-4D09-5C40-A556-7245B0895941}" vid="{9CD2DE77-F722-FD44-A58B-FEF7E79E59D5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UB Blue Bar</Template>
  <TotalTime>7978</TotalTime>
  <Words>599</Words>
  <Application>Microsoft Macintosh PowerPoint</Application>
  <PresentationFormat>On-screen Show (16:9)</PresentationFormat>
  <Paragraphs>121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Comic Sans MS</vt:lpstr>
      <vt:lpstr>Helvetica</vt:lpstr>
      <vt:lpstr>Helvetica Neue</vt:lpstr>
      <vt:lpstr>Times New Roman</vt:lpstr>
      <vt:lpstr>UB Blue Bar</vt:lpstr>
      <vt:lpstr>Lecture 4 Electron Repulsion Integrals and Exchange</vt:lpstr>
      <vt:lpstr>PowerPoint Presentation</vt:lpstr>
      <vt:lpstr>Orthogonal vectors are perpendicular. Their dot product is zero</vt:lpstr>
      <vt:lpstr>Functions are vectors in an ∞-dimensional space.  They also can be orthonormal</vt:lpstr>
      <vt:lpstr>The Gram-Schmidt process can provide a set of orthogonal functions from a non-orthogonal set</vt:lpstr>
      <vt:lpstr>The orbitals for the hydrogen-like atom are orthonormal</vt:lpstr>
      <vt:lpstr>PowerPoint Presentation</vt:lpstr>
      <vt:lpstr>We define an abstract BraKet notation that captures its basic properties, including orbital orthonormality</vt:lpstr>
      <vt:lpstr>The energy expectation from a Slater determinant can separate into 0-, 1- and 2-electron contributions</vt:lpstr>
      <vt:lpstr>The 1-electron contribution to expectation energy with Slater determinant is unsurprising</vt:lpstr>
      <vt:lpstr>The 1-electron contribution to expectation energy with Slater determinant is unsurprising</vt:lpstr>
      <vt:lpstr>But the 2-electron contribution to expectation energy with Slater determinant is surprising</vt:lpstr>
      <vt:lpstr>But the 2-electron contribution to expectation energy with Slater determinant is surprising</vt:lpstr>
      <vt:lpstr>But the 2-electron contribution to expectation energy with Slater determinant is surprising</vt:lpstr>
      <vt:lpstr>Electron Repulsion Integrals (ERI): one has a simple physical interpretation, the other doesn’t</vt:lpstr>
      <vt:lpstr>Energy expectation is sum of 1-electron contributions and Coulomb and exchange ERIs</vt:lpstr>
      <vt:lpstr>Suggested Reading/Viewing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4 Electron Repulsion Integrals and Exchange</dc:title>
  <dc:creator>Microsoft Office User</dc:creator>
  <cp:lastModifiedBy>Microsoft Office User</cp:lastModifiedBy>
  <cp:revision>21</cp:revision>
  <dcterms:created xsi:type="dcterms:W3CDTF">2024-02-01T00:19:10Z</dcterms:created>
  <dcterms:modified xsi:type="dcterms:W3CDTF">2024-03-11T18:44:48Z</dcterms:modified>
</cp:coreProperties>
</file>