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86" r:id="rId2"/>
    <p:sldId id="495" r:id="rId3"/>
    <p:sldId id="496" r:id="rId4"/>
    <p:sldId id="512" r:id="rId5"/>
    <p:sldId id="497" r:id="rId6"/>
    <p:sldId id="513" r:id="rId7"/>
    <p:sldId id="515" r:id="rId8"/>
    <p:sldId id="516" r:id="rId9"/>
    <p:sldId id="517" r:id="rId10"/>
    <p:sldId id="518" r:id="rId11"/>
    <p:sldId id="519" r:id="rId12"/>
    <p:sldId id="520" r:id="rId13"/>
    <p:sldId id="487" r:id="rId14"/>
    <p:sldId id="494" r:id="rId15"/>
    <p:sldId id="493" r:id="rId16"/>
    <p:sldId id="531" r:id="rId17"/>
    <p:sldId id="533" r:id="rId18"/>
    <p:sldId id="532" r:id="rId19"/>
    <p:sldId id="535" r:id="rId20"/>
    <p:sldId id="492" r:id="rId21"/>
    <p:sldId id="534" r:id="rId22"/>
    <p:sldId id="536" r:id="rId23"/>
    <p:sldId id="538" r:id="rId24"/>
    <p:sldId id="537" r:id="rId25"/>
    <p:sldId id="539" r:id="rId26"/>
    <p:sldId id="540" r:id="rId27"/>
    <p:sldId id="541" r:id="rId28"/>
    <p:sldId id="542" r:id="rId29"/>
    <p:sldId id="543" r:id="rId30"/>
    <p:sldId id="530" r:id="rId31"/>
  </p:sldIdLst>
  <p:sldSz cx="9144000" cy="5143500" type="screen16x9"/>
  <p:notesSz cx="6858000" cy="8924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A500"/>
    <a:srgbClr val="FF6600"/>
    <a:srgbClr val="0A00FF"/>
    <a:srgbClr val="00FF00"/>
    <a:srgbClr val="015BBC"/>
    <a:srgbClr val="3299FF"/>
    <a:srgbClr val="99FFCC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66" autoAdjust="0"/>
    <p:restoredTop sz="96405" autoAdjust="0"/>
  </p:normalViewPr>
  <p:slideViewPr>
    <p:cSldViewPr>
      <p:cViewPr varScale="1">
        <p:scale>
          <a:sx n="169" d="100"/>
          <a:sy n="169" d="100"/>
        </p:scale>
        <p:origin x="320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76AB54-CB6F-DE45-944B-B0225A78A4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48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5613" y="669925"/>
            <a:ext cx="5948362" cy="3346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38625"/>
            <a:ext cx="50292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80E3F2-5DD1-844D-97C5-28EFED12BB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77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90B54D-5A44-EC77-7347-14C244AAE6B2}"/>
              </a:ext>
            </a:extLst>
          </p:cNvPr>
          <p:cNvSpPr/>
          <p:nvPr userDrawn="1"/>
        </p:nvSpPr>
        <p:spPr bwMode="auto">
          <a:xfrm>
            <a:off x="0" y="4476750"/>
            <a:ext cx="9144000" cy="666750"/>
          </a:xfrm>
          <a:prstGeom prst="rect">
            <a:avLst/>
          </a:prstGeom>
          <a:solidFill>
            <a:srgbClr val="015B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52650"/>
            <a:ext cx="9144000" cy="1102519"/>
          </a:xfrm>
          <a:prstGeom prst="rect">
            <a:avLst/>
          </a:prstGeom>
          <a:solidFill>
            <a:srgbClr val="015BBC"/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Lecture xx</a:t>
            </a:r>
            <a:br>
              <a:rPr lang="en-US" dirty="0"/>
            </a:br>
            <a:r>
              <a:rPr lang="en-US" dirty="0"/>
              <a:t>General Topic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1543050"/>
            <a:ext cx="8229600" cy="13144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Detailed topics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F66A02F-D18E-5641-9F02-94ABF209A5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EE10A4C-3E64-68FE-A910-B9BA35B8626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04800" y="3333750"/>
            <a:ext cx="85344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40000"/>
              </a:spcBef>
              <a:spcAft>
                <a:spcPct val="0"/>
              </a:spcAft>
              <a:buNone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200">
                <a:solidFill>
                  <a:srgbClr val="000099"/>
                </a:solidFill>
                <a:latin typeface="+mn-lt"/>
                <a:ea typeface="ＭＳ Ｐゴシック" pitchFamily="-109" charset="-128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rgbClr val="009900"/>
                </a:solidFill>
                <a:latin typeface="Arial" pitchFamily="-109" charset="0"/>
                <a:ea typeface="ＭＳ Ｐゴシック" pitchFamily="-109" charset="-128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Prof. David A. Kofke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CE 500 – Modeling Potential-Energy Surfaces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Department of Chemical &amp; Biological Engineering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University at Buffalo</a:t>
            </a:r>
          </a:p>
        </p:txBody>
      </p:sp>
      <p:pic>
        <p:nvPicPr>
          <p:cNvPr id="1026" name="Picture 2" descr="University at Buffalo (UB), The State University of New York">
            <a:extLst>
              <a:ext uri="{FF2B5EF4-FFF2-40B4-BE49-F238E27FC236}">
                <a16:creationId xmlns:a16="http://schemas.microsoft.com/office/drawing/2014/main" id="{60671C38-C790-1863-7744-59DED7092A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78350"/>
            <a:ext cx="30607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A313E73-6FA6-863E-3BA8-0A663EDA171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628650"/>
          </a:xfrm>
          <a:prstGeom prst="rect">
            <a:avLst/>
          </a:prstGeo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763000" cy="417195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B722CB-CB2A-6F4D-A54B-21F740C171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5143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C638E56B-24BC-8B50-A3A8-1400CBACA6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6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7D9925-1368-FCF3-72B8-F1AED1DC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8763000" cy="358140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6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2900F69-80D7-2D46-BE51-10882D2C7C57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685800"/>
            <a:ext cx="8610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49149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9651485-BF09-4943-806B-E9BE5A5301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6" r:id="rId4"/>
    <p:sldLayoutId id="2147483657" r:id="rId5"/>
    <p:sldLayoutId id="2147483655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400" b="1" i="0" dirty="0">
          <a:solidFill>
            <a:schemeClr val="bg1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9pPr>
    </p:titleStyle>
    <p:bodyStyle>
      <a:lvl1pPr marL="342900" indent="-342900" algn="l" rtl="0" eaLnBrk="1" fontAlgn="base" hangingPunct="1">
        <a:spcBef>
          <a:spcPct val="4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15BBC"/>
          </a:solidFill>
          <a:latin typeface="+mn-lt"/>
          <a:ea typeface="ＭＳ Ｐゴシック" pitchFamily="-109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9900"/>
          </a:solidFill>
          <a:latin typeface="Arial" pitchFamily="-109" charset="0"/>
          <a:ea typeface="ＭＳ Ｐゴシック" pitchFamily="-109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gif"/><Relationship Id="rId7" Type="http://schemas.openxmlformats.org/officeDocument/2006/relationships/image" Target="../media/image4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2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gif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gif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gif"/><Relationship Id="rId3" Type="http://schemas.openxmlformats.org/officeDocument/2006/relationships/image" Target="../media/image51.png"/><Relationship Id="rId7" Type="http://schemas.openxmlformats.org/officeDocument/2006/relationships/image" Target="../media/image64.pn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gif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gif"/><Relationship Id="rId4" Type="http://schemas.openxmlformats.org/officeDocument/2006/relationships/image" Target="../media/image61.gif"/><Relationship Id="rId9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gif"/><Relationship Id="rId5" Type="http://schemas.openxmlformats.org/officeDocument/2006/relationships/image" Target="../media/image71.gif"/><Relationship Id="rId4" Type="http://schemas.openxmlformats.org/officeDocument/2006/relationships/image" Target="../media/image7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5.gif"/><Relationship Id="rId4" Type="http://schemas.openxmlformats.org/officeDocument/2006/relationships/image" Target="../media/image7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5.jpeg"/><Relationship Id="rId4" Type="http://schemas.openxmlformats.org/officeDocument/2006/relationships/image" Target="../media/image8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6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8.png"/><Relationship Id="rId4" Type="http://schemas.openxmlformats.org/officeDocument/2006/relationships/image" Target="../media/image8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aussianprocess.org/gp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gif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gif"/><Relationship Id="rId11" Type="http://schemas.openxmlformats.org/officeDocument/2006/relationships/image" Target="../media/image32.png"/><Relationship Id="rId5" Type="http://schemas.openxmlformats.org/officeDocument/2006/relationships/image" Target="../media/image23.png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36CAD7-247D-98C0-B601-F49D11F494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Lecture 24</a:t>
            </a:r>
            <a:br>
              <a:rPr lang="en-US" dirty="0"/>
            </a:br>
            <a:r>
              <a:rPr lang="en-US" dirty="0"/>
              <a:t>Kernel Methods and Gaussian Processes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78FBF94-255C-D5D6-2913-7EC50F6F58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Bayesian linear models; kernel; Gaussian processes; case study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7FABAA-1FFE-0BB8-3115-EC19BDE1EF7A}"/>
              </a:ext>
            </a:extLst>
          </p:cNvPr>
          <p:cNvSpPr txBox="1"/>
          <p:nvPr/>
        </p:nvSpPr>
        <p:spPr>
          <a:xfrm>
            <a:off x="0" y="4890850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© 2024 David Kofke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D23C61-69BF-69FE-8201-D958199D8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1270000"/>
            <a:ext cx="63500" cy="76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9F82C-B394-AB54-CC06-50A6C0E87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895350"/>
          </a:xfrm>
        </p:spPr>
        <p:txBody>
          <a:bodyPr/>
          <a:lstStyle/>
          <a:p>
            <a:r>
              <a:rPr lang="en-US" dirty="0"/>
              <a:t>We can bypass the features and weights prior (</a:t>
            </a:r>
            <a:r>
              <a:rPr lang="el-GR" dirty="0"/>
              <a:t>Σ</a:t>
            </a:r>
            <a:r>
              <a:rPr lang="en-US" baseline="-25000" dirty="0"/>
              <a:t>p</a:t>
            </a:r>
            <a:r>
              <a:rPr lang="en-US" dirty="0"/>
              <a:t>): Define model directly in term of the inner product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493D4E-18E0-7DA5-3F3B-A5FAAF223C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4DB994-A7F3-D29D-1689-FCAE2A3D8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71550"/>
            <a:ext cx="8763000" cy="3657600"/>
          </a:xfrm>
        </p:spPr>
        <p:txBody>
          <a:bodyPr/>
          <a:lstStyle/>
          <a:p>
            <a:r>
              <a:rPr lang="en-US" dirty="0"/>
              <a:t>“kernel trick”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C0DDFC-EED6-74F5-DA73-F2DD9CB8D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0" y="1047750"/>
            <a:ext cx="3225800" cy="3683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B7980E4-0197-F810-D4C3-03E530125417}"/>
              </a:ext>
            </a:extLst>
          </p:cNvPr>
          <p:cNvGrpSpPr/>
          <p:nvPr/>
        </p:nvGrpSpPr>
        <p:grpSpPr>
          <a:xfrm>
            <a:off x="592597" y="1674458"/>
            <a:ext cx="7772400" cy="1078183"/>
            <a:chOff x="685800" y="2116196"/>
            <a:chExt cx="7772400" cy="107818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0F9E201-6AEF-8D13-B465-791605491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0" y="2116196"/>
              <a:ext cx="7772400" cy="1078183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B3E9F85-CCAF-93B3-11F2-9602C56FD5DE}"/>
                </a:ext>
              </a:extLst>
            </p:cNvPr>
            <p:cNvSpPr/>
            <p:nvPr/>
          </p:nvSpPr>
          <p:spPr bwMode="auto">
            <a:xfrm>
              <a:off x="3048000" y="2116196"/>
              <a:ext cx="11430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34764AF-8912-D19F-B5E5-DC2F18180440}"/>
                </a:ext>
              </a:extLst>
            </p:cNvPr>
            <p:cNvSpPr/>
            <p:nvPr/>
          </p:nvSpPr>
          <p:spPr bwMode="auto">
            <a:xfrm>
              <a:off x="3048000" y="2655287"/>
              <a:ext cx="11430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02118D7-9B29-3034-45C8-EAC03FFC6022}"/>
                </a:ext>
              </a:extLst>
            </p:cNvPr>
            <p:cNvSpPr/>
            <p:nvPr/>
          </p:nvSpPr>
          <p:spPr bwMode="auto">
            <a:xfrm>
              <a:off x="4495800" y="2655287"/>
              <a:ext cx="11430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453EB2B-D9FE-B128-31EC-D16F0C60EA6D}"/>
                </a:ext>
              </a:extLst>
            </p:cNvPr>
            <p:cNvSpPr/>
            <p:nvPr/>
          </p:nvSpPr>
          <p:spPr bwMode="auto">
            <a:xfrm>
              <a:off x="7315200" y="2655287"/>
              <a:ext cx="9906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3A488A3B-AF0C-C5C3-29C1-29D1641255CC}"/>
              </a:ext>
            </a:extLst>
          </p:cNvPr>
          <p:cNvSpPr txBox="1"/>
          <p:nvPr/>
        </p:nvSpPr>
        <p:spPr>
          <a:xfrm>
            <a:off x="5404261" y="4441945"/>
            <a:ext cx="11489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training data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CDDF17E-4674-C6EB-1036-17D4FB597F4B}"/>
              </a:ext>
            </a:extLst>
          </p:cNvPr>
          <p:cNvCxnSpPr>
            <a:cxnSpLocks/>
            <a:stCxn id="18" idx="1"/>
          </p:cNvCxnSpPr>
          <p:nvPr/>
        </p:nvCxnSpPr>
        <p:spPr bwMode="auto">
          <a:xfrm flipH="1" flipV="1">
            <a:off x="5015198" y="4557361"/>
            <a:ext cx="389063" cy="769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A1D28746-FDFF-7429-BFB4-9D4000C425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3632790"/>
            <a:ext cx="2667000" cy="34487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AA494F-EC18-BEE7-0752-77EA74812D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4124489"/>
            <a:ext cx="4114800" cy="84625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A645E42-87B2-FD7A-D9E6-2D43DE2638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142" y="3009445"/>
            <a:ext cx="7015858" cy="37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6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9F82C-B394-AB54-CC06-50A6C0E87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895350"/>
          </a:xfrm>
        </p:spPr>
        <p:txBody>
          <a:bodyPr/>
          <a:lstStyle/>
          <a:p>
            <a:r>
              <a:rPr lang="en-US" dirty="0"/>
              <a:t>We can bypass the features and weights prior (</a:t>
            </a:r>
            <a:r>
              <a:rPr lang="el-GR" dirty="0"/>
              <a:t>Σ</a:t>
            </a:r>
            <a:r>
              <a:rPr lang="en-US" baseline="-25000" dirty="0"/>
              <a:t>p</a:t>
            </a:r>
            <a:r>
              <a:rPr lang="en-US" dirty="0"/>
              <a:t>): Define model directly in term of the inner product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493D4E-18E0-7DA5-3F3B-A5FAAF223C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4DB994-A7F3-D29D-1689-FCAE2A3D8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71550"/>
            <a:ext cx="8763000" cy="3657600"/>
          </a:xfrm>
        </p:spPr>
        <p:txBody>
          <a:bodyPr/>
          <a:lstStyle/>
          <a:p>
            <a:r>
              <a:rPr lang="en-US" dirty="0"/>
              <a:t>“kernel trick”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C0DDFC-EED6-74F5-DA73-F2DD9CB8D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0" y="1047750"/>
            <a:ext cx="3225800" cy="3683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488A3B-AF0C-C5C3-29C1-29D1641255CC}"/>
              </a:ext>
            </a:extLst>
          </p:cNvPr>
          <p:cNvSpPr txBox="1"/>
          <p:nvPr/>
        </p:nvSpPr>
        <p:spPr>
          <a:xfrm>
            <a:off x="5404261" y="4441945"/>
            <a:ext cx="11489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training data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CDDF17E-4674-C6EB-1036-17D4FB597F4B}"/>
              </a:ext>
            </a:extLst>
          </p:cNvPr>
          <p:cNvCxnSpPr>
            <a:cxnSpLocks/>
            <a:stCxn id="18" idx="1"/>
          </p:cNvCxnSpPr>
          <p:nvPr/>
        </p:nvCxnSpPr>
        <p:spPr bwMode="auto">
          <a:xfrm flipH="1" flipV="1">
            <a:off x="5015198" y="4557361"/>
            <a:ext cx="389063" cy="769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A1D28746-FDFF-7429-BFB4-9D4000C425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632790"/>
            <a:ext cx="2667000" cy="34487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AA494F-EC18-BEE7-0752-77EA74812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4124489"/>
            <a:ext cx="4114800" cy="84625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A645E42-87B2-FD7A-D9E6-2D43DE2638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142" y="3009445"/>
            <a:ext cx="7015858" cy="3723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8A6CCB3-B9C5-8189-D4D6-BC6EC17143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597" y="1666376"/>
            <a:ext cx="6832600" cy="115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57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200BC-086C-32C9-DC2E-4B52915B6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kernel function, freed from the features, can have any functional form that works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2ED327-C878-0110-FC83-780B63498A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C55644-1B39-A403-658F-12D7F07055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Radical Basis Function (RBF)</a:t>
            </a:r>
            <a:r>
              <a:rPr lang="en-US" i="1" dirty="0"/>
              <a:t> </a:t>
            </a:r>
            <a:r>
              <a:rPr lang="en-US" dirty="0"/>
              <a:t>is a popular choice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Application to LJ example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F426B3-584D-079E-510F-DC8982290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97" y="1657350"/>
            <a:ext cx="4559300" cy="812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758C6C-29FD-B855-463A-825ED3FBDE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1718" y="1800466"/>
            <a:ext cx="3946082" cy="26745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5F31AA-3D85-6670-330A-6D999E837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148" y="3894804"/>
            <a:ext cx="2101850" cy="5802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395D39-62B0-2483-CA6D-5CDB8A6C00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148" y="3223973"/>
            <a:ext cx="3522203" cy="5957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2ADA64-B0E3-1CDE-93C7-2AA971B186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4849284"/>
            <a:ext cx="7772400" cy="313266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D2669FF-F473-14EA-4B7D-37DE09EA998A}"/>
              </a:ext>
            </a:extLst>
          </p:cNvPr>
          <p:cNvSpPr txBox="1"/>
          <p:nvPr/>
        </p:nvSpPr>
        <p:spPr>
          <a:xfrm>
            <a:off x="31488" y="4607733"/>
            <a:ext cx="19257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 as function of x</a:t>
            </a:r>
            <a:r>
              <a:rPr lang="en-US" sz="1050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99D8F31-0716-130F-38AC-614B6219A6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9334" y="3894804"/>
            <a:ext cx="1158732" cy="5957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E89ADB6-0D32-F2F2-2020-F4FD86083F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0617" y="3821884"/>
            <a:ext cx="1098550" cy="668683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857D1EE-73F6-DC57-2E27-1E2E6B21F731}"/>
              </a:ext>
            </a:extLst>
          </p:cNvPr>
          <p:cNvCxnSpPr/>
          <p:nvPr/>
        </p:nvCxnSpPr>
        <p:spPr bwMode="auto">
          <a:xfrm flipV="1">
            <a:off x="5410200" y="3894804"/>
            <a:ext cx="609600" cy="9544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564637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17964A0-7088-81F1-13CE-76C712BAF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95350"/>
          </a:xfrm>
        </p:spPr>
        <p:txBody>
          <a:bodyPr/>
          <a:lstStyle/>
          <a:p>
            <a:r>
              <a:rPr lang="en-US" sz="2700" dirty="0"/>
              <a:t>This is a </a:t>
            </a:r>
            <a:r>
              <a:rPr lang="en-US" sz="2700" i="1" dirty="0"/>
              <a:t>kernel method</a:t>
            </a:r>
            <a:r>
              <a:rPr lang="en-US" sz="2700" dirty="0"/>
              <a:t>. It may instead be seen as a </a:t>
            </a:r>
            <a:r>
              <a:rPr lang="en-US" sz="2700" i="1" dirty="0"/>
              <a:t>Gaussian process</a:t>
            </a:r>
            <a:r>
              <a:rPr lang="en-US" sz="2700" dirty="0"/>
              <a:t>. First, review multivariate Gaussian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E022D-4E80-9CE3-4DB9-3CC25245FC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0D4E6F-F7D7-3819-C67F-F4DA47F2C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The probability density function is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978981-62E2-A3DF-3778-1EFD2F2F3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23950"/>
            <a:ext cx="1943100" cy="368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2F8A30-91A8-3D06-BCF2-7BA3596FE1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178356"/>
            <a:ext cx="7772400" cy="4153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99BF4F-1503-7F1A-2569-534C1298F1D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2283" y="2917442"/>
            <a:ext cx="1474826" cy="6305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1C31A2A-4654-2063-C06A-5D48159198C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2941" y="2832045"/>
            <a:ext cx="2237353" cy="22373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A532273-46B4-9F64-A388-BBBD54B9290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8106" y="2913302"/>
            <a:ext cx="1280496" cy="6346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0E946DA-31F5-41C0-E582-199BDDB2B37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8685" y="2791846"/>
            <a:ext cx="2237353" cy="22373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33997B-F131-72EF-D614-5A7F2514DBD6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992" y="2791845"/>
            <a:ext cx="2612230" cy="22373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C77C08-BEC0-973A-7ECD-75706DB01EB2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784" y="2936005"/>
            <a:ext cx="930300" cy="620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31CD02-9165-DF0D-6A35-ECA3E684D33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54054" y="3619266"/>
            <a:ext cx="979745" cy="995806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38DB6DD6-77DA-B98A-6E50-C5C3971E246C}"/>
              </a:ext>
            </a:extLst>
          </p:cNvPr>
          <p:cNvGrpSpPr/>
          <p:nvPr/>
        </p:nvGrpSpPr>
        <p:grpSpPr>
          <a:xfrm>
            <a:off x="3363297" y="2909954"/>
            <a:ext cx="1256705" cy="582305"/>
            <a:chOff x="3363297" y="2909954"/>
            <a:chExt cx="1256705" cy="58230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AD7A47B-0D0F-6215-5AA1-257796D2FEBF}"/>
                </a:ext>
              </a:extLst>
            </p:cNvPr>
            <p:cNvSpPr/>
            <p:nvPr/>
          </p:nvSpPr>
          <p:spPr>
            <a:xfrm>
              <a:off x="3363930" y="3288802"/>
              <a:ext cx="413852" cy="193168"/>
            </a:xfrm>
            <a:prstGeom prst="rect">
              <a:avLst/>
            </a:prstGeom>
            <a:noFill/>
            <a:ln w="12700">
              <a:solidFill>
                <a:srgbClr val="00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16694B7-AD0A-B976-D54B-392921424DF7}"/>
                </a:ext>
              </a:extLst>
            </p:cNvPr>
            <p:cNvGrpSpPr/>
            <p:nvPr/>
          </p:nvGrpSpPr>
          <p:grpSpPr>
            <a:xfrm>
              <a:off x="3363297" y="2909954"/>
              <a:ext cx="1256705" cy="582305"/>
              <a:chOff x="3363297" y="2909954"/>
              <a:chExt cx="1256705" cy="582305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28227FE-7BC2-0A1F-EC34-ABA5A8F093B6}"/>
                  </a:ext>
                </a:extLst>
              </p:cNvPr>
              <p:cNvSpPr/>
              <p:nvPr/>
            </p:nvSpPr>
            <p:spPr>
              <a:xfrm>
                <a:off x="4206150" y="2909954"/>
                <a:ext cx="413852" cy="193168"/>
              </a:xfrm>
              <a:prstGeom prst="rect">
                <a:avLst/>
              </a:prstGeom>
              <a:noFill/>
              <a:ln w="12700"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B3A184C-AB46-8017-178B-B0817B59F56F}"/>
                  </a:ext>
                </a:extLst>
              </p:cNvPr>
              <p:cNvGrpSpPr/>
              <p:nvPr/>
            </p:nvGrpSpPr>
            <p:grpSpPr>
              <a:xfrm>
                <a:off x="3363297" y="2913302"/>
                <a:ext cx="1241556" cy="578957"/>
                <a:chOff x="3363297" y="2913302"/>
                <a:chExt cx="1241556" cy="578957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BA081800-A378-F672-6B68-3A1EE24EA195}"/>
                    </a:ext>
                  </a:extLst>
                </p:cNvPr>
                <p:cNvSpPr/>
                <p:nvPr/>
              </p:nvSpPr>
              <p:spPr>
                <a:xfrm>
                  <a:off x="3777149" y="2913302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0A00F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F995C0E4-3F77-219C-8BCD-6678200629EE}"/>
                    </a:ext>
                  </a:extLst>
                </p:cNvPr>
                <p:cNvSpPr/>
                <p:nvPr/>
              </p:nvSpPr>
              <p:spPr>
                <a:xfrm>
                  <a:off x="3363297" y="3103122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0A00F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C90926CB-E175-F3E2-7AD9-B5D58571B19C}"/>
                    </a:ext>
                  </a:extLst>
                </p:cNvPr>
                <p:cNvSpPr/>
                <p:nvPr/>
              </p:nvSpPr>
              <p:spPr>
                <a:xfrm>
                  <a:off x="3767816" y="3299091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98C76A0A-61C1-55BA-58E3-CE45B7C7927C}"/>
                    </a:ext>
                  </a:extLst>
                </p:cNvPr>
                <p:cNvSpPr/>
                <p:nvPr/>
              </p:nvSpPr>
              <p:spPr>
                <a:xfrm>
                  <a:off x="4191001" y="3105415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9B3DF46-3A16-428F-6FCC-883CA3678D1C}"/>
              </a:ext>
            </a:extLst>
          </p:cNvPr>
          <p:cNvGrpSpPr/>
          <p:nvPr/>
        </p:nvGrpSpPr>
        <p:grpSpPr>
          <a:xfrm>
            <a:off x="328693" y="2939489"/>
            <a:ext cx="738107" cy="582305"/>
            <a:chOff x="3363297" y="2909954"/>
            <a:chExt cx="1256705" cy="58230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2D8713D-8B06-E6A4-E897-01706218CD3A}"/>
                </a:ext>
              </a:extLst>
            </p:cNvPr>
            <p:cNvSpPr/>
            <p:nvPr/>
          </p:nvSpPr>
          <p:spPr>
            <a:xfrm>
              <a:off x="3363930" y="3288802"/>
              <a:ext cx="413852" cy="193168"/>
            </a:xfrm>
            <a:prstGeom prst="rect">
              <a:avLst/>
            </a:prstGeom>
            <a:noFill/>
            <a:ln w="12700">
              <a:solidFill>
                <a:srgbClr val="00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E1DE4946-5781-9BA0-E439-DE939B9778E4}"/>
                </a:ext>
              </a:extLst>
            </p:cNvPr>
            <p:cNvGrpSpPr/>
            <p:nvPr/>
          </p:nvGrpSpPr>
          <p:grpSpPr>
            <a:xfrm>
              <a:off x="3363297" y="2909954"/>
              <a:ext cx="1256705" cy="582305"/>
              <a:chOff x="3363297" y="2909954"/>
              <a:chExt cx="1256705" cy="582305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870447AE-7A14-3513-A748-451807B07D43}"/>
                  </a:ext>
                </a:extLst>
              </p:cNvPr>
              <p:cNvSpPr/>
              <p:nvPr/>
            </p:nvSpPr>
            <p:spPr>
              <a:xfrm>
                <a:off x="4206150" y="2909954"/>
                <a:ext cx="413852" cy="193168"/>
              </a:xfrm>
              <a:prstGeom prst="rect">
                <a:avLst/>
              </a:prstGeom>
              <a:noFill/>
              <a:ln w="12700"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9325ACE4-6481-4EDD-D9F2-3333E691A0DF}"/>
                  </a:ext>
                </a:extLst>
              </p:cNvPr>
              <p:cNvGrpSpPr/>
              <p:nvPr/>
            </p:nvGrpSpPr>
            <p:grpSpPr>
              <a:xfrm>
                <a:off x="3363297" y="2913302"/>
                <a:ext cx="1241556" cy="578957"/>
                <a:chOff x="3363297" y="2913302"/>
                <a:chExt cx="1241556" cy="578957"/>
              </a:xfrm>
            </p:grpSpPr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55BF9579-01F5-09B2-E653-5D7E737AEBB2}"/>
                    </a:ext>
                  </a:extLst>
                </p:cNvPr>
                <p:cNvSpPr/>
                <p:nvPr/>
              </p:nvSpPr>
              <p:spPr>
                <a:xfrm>
                  <a:off x="3777149" y="2913302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0A00F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682E5C0C-0FDA-C51B-5378-88017EA8EB86}"/>
                    </a:ext>
                  </a:extLst>
                </p:cNvPr>
                <p:cNvSpPr/>
                <p:nvPr/>
              </p:nvSpPr>
              <p:spPr>
                <a:xfrm>
                  <a:off x="3363297" y="3103122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0A00F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40AF1154-3BE4-443A-DFA7-54E67658AE26}"/>
                    </a:ext>
                  </a:extLst>
                </p:cNvPr>
                <p:cNvSpPr/>
                <p:nvPr/>
              </p:nvSpPr>
              <p:spPr>
                <a:xfrm>
                  <a:off x="3767816" y="3299091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B7EEAE6C-7760-0631-E748-6193B1EB5038}"/>
                    </a:ext>
                  </a:extLst>
                </p:cNvPr>
                <p:cNvSpPr/>
                <p:nvPr/>
              </p:nvSpPr>
              <p:spPr>
                <a:xfrm>
                  <a:off x="4191001" y="3105415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43475AD-6568-7AD6-266D-3457FA96BA03}"/>
              </a:ext>
            </a:extLst>
          </p:cNvPr>
          <p:cNvGrpSpPr/>
          <p:nvPr/>
        </p:nvGrpSpPr>
        <p:grpSpPr>
          <a:xfrm>
            <a:off x="6404913" y="2908553"/>
            <a:ext cx="910287" cy="582305"/>
            <a:chOff x="3363297" y="2909954"/>
            <a:chExt cx="1256705" cy="58230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AAAAB03C-16AE-3CCC-E30F-91CEC7575E25}"/>
                </a:ext>
              </a:extLst>
            </p:cNvPr>
            <p:cNvSpPr/>
            <p:nvPr/>
          </p:nvSpPr>
          <p:spPr>
            <a:xfrm>
              <a:off x="3363932" y="3288802"/>
              <a:ext cx="289412" cy="193168"/>
            </a:xfrm>
            <a:prstGeom prst="rect">
              <a:avLst/>
            </a:prstGeom>
            <a:noFill/>
            <a:ln w="12700">
              <a:solidFill>
                <a:srgbClr val="00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6640D589-0731-30DC-16F4-92727A65E7EF}"/>
                </a:ext>
              </a:extLst>
            </p:cNvPr>
            <p:cNvGrpSpPr/>
            <p:nvPr/>
          </p:nvGrpSpPr>
          <p:grpSpPr>
            <a:xfrm>
              <a:off x="3363297" y="2909954"/>
              <a:ext cx="1256705" cy="582305"/>
              <a:chOff x="3363297" y="2909954"/>
              <a:chExt cx="1256705" cy="582305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7644AD4C-48A9-3D1E-5247-87126CAC6997}"/>
                  </a:ext>
                </a:extLst>
              </p:cNvPr>
              <p:cNvSpPr/>
              <p:nvPr/>
            </p:nvSpPr>
            <p:spPr>
              <a:xfrm>
                <a:off x="4305473" y="2909954"/>
                <a:ext cx="314529" cy="193168"/>
              </a:xfrm>
              <a:prstGeom prst="rect">
                <a:avLst/>
              </a:prstGeom>
              <a:noFill/>
              <a:ln w="12700"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07A3A0B6-E7D6-2851-22D2-B199C8B51AF9}"/>
                  </a:ext>
                </a:extLst>
              </p:cNvPr>
              <p:cNvGrpSpPr/>
              <p:nvPr/>
            </p:nvGrpSpPr>
            <p:grpSpPr>
              <a:xfrm>
                <a:off x="3363297" y="2913302"/>
                <a:ext cx="1241556" cy="578957"/>
                <a:chOff x="3363297" y="2913302"/>
                <a:chExt cx="1241556" cy="578957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7CDF4A94-868E-4BAC-2572-45D53580D8EB}"/>
                    </a:ext>
                  </a:extLst>
                </p:cNvPr>
                <p:cNvSpPr/>
                <p:nvPr/>
              </p:nvSpPr>
              <p:spPr>
                <a:xfrm>
                  <a:off x="3777149" y="2913302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0A00F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FDF7283E-0E22-DB05-1DA9-20B591E47644}"/>
                    </a:ext>
                  </a:extLst>
                </p:cNvPr>
                <p:cNvSpPr/>
                <p:nvPr/>
              </p:nvSpPr>
              <p:spPr>
                <a:xfrm>
                  <a:off x="3363297" y="3103122"/>
                  <a:ext cx="308711" cy="193168"/>
                </a:xfrm>
                <a:prstGeom prst="rect">
                  <a:avLst/>
                </a:prstGeom>
                <a:noFill/>
                <a:ln w="12700">
                  <a:solidFill>
                    <a:srgbClr val="0A00F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DF62CF19-9D0A-600F-1397-EDCDDDE13B17}"/>
                    </a:ext>
                  </a:extLst>
                </p:cNvPr>
                <p:cNvSpPr/>
                <p:nvPr/>
              </p:nvSpPr>
              <p:spPr>
                <a:xfrm>
                  <a:off x="3767816" y="3299091"/>
                  <a:ext cx="413852" cy="193168"/>
                </a:xfrm>
                <a:prstGeom prst="rect">
                  <a:avLst/>
                </a:prstGeom>
                <a:noFill/>
                <a:ln w="127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C03D651B-A598-1B70-C93C-20C7ABB34CE2}"/>
                    </a:ext>
                  </a:extLst>
                </p:cNvPr>
                <p:cNvSpPr/>
                <p:nvPr/>
              </p:nvSpPr>
              <p:spPr>
                <a:xfrm>
                  <a:off x="4296141" y="3105415"/>
                  <a:ext cx="308712" cy="193168"/>
                </a:xfrm>
                <a:prstGeom prst="rect">
                  <a:avLst/>
                </a:prstGeom>
                <a:noFill/>
                <a:ln w="127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977989B1-EE42-3B5B-9BD4-1B630E051A9D}"/>
              </a:ext>
            </a:extLst>
          </p:cNvPr>
          <p:cNvSpPr txBox="1"/>
          <p:nvPr/>
        </p:nvSpPr>
        <p:spPr>
          <a:xfrm>
            <a:off x="4681115" y="2546867"/>
            <a:ext cx="805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A00FF"/>
                </a:solidFill>
              </a:rPr>
              <a:t>x</a:t>
            </a:r>
            <a:r>
              <a:rPr lang="en-US" sz="1400" baseline="-25000" dirty="0">
                <a:solidFill>
                  <a:srgbClr val="0A00FF"/>
                </a:solidFill>
              </a:rPr>
              <a:t>2</a:t>
            </a:r>
            <a:r>
              <a:rPr lang="en-US" sz="1400" dirty="0"/>
              <a:t>,</a:t>
            </a:r>
            <a:r>
              <a:rPr lang="en-US" sz="1400" i="1" dirty="0"/>
              <a:t> </a:t>
            </a:r>
            <a:r>
              <a:rPr lang="en-US" sz="1400" i="1" dirty="0">
                <a:solidFill>
                  <a:srgbClr val="009900"/>
                </a:solidFill>
              </a:rPr>
              <a:t>x</a:t>
            </a:r>
            <a:r>
              <a:rPr lang="en-US" sz="1400" baseline="-25000" dirty="0">
                <a:solidFill>
                  <a:srgbClr val="009900"/>
                </a:solidFill>
              </a:rPr>
              <a:t>3</a:t>
            </a:r>
            <a:r>
              <a:rPr lang="en-US" sz="1400" dirty="0"/>
              <a:t>, </a:t>
            </a:r>
            <a:r>
              <a:rPr lang="en-US" sz="1400" i="1" dirty="0">
                <a:solidFill>
                  <a:srgbClr val="FF0000"/>
                </a:solidFill>
              </a:rPr>
              <a:t>x</a:t>
            </a:r>
            <a:r>
              <a:rPr lang="en-US" sz="1400" baseline="-25000" dirty="0">
                <a:solidFill>
                  <a:srgbClr val="FF0000"/>
                </a:solidFill>
              </a:rPr>
              <a:t>3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D59A79B-91AF-06F2-3D8F-524EAEDC70C3}"/>
              </a:ext>
            </a:extLst>
          </p:cNvPr>
          <p:cNvSpPr txBox="1"/>
          <p:nvPr/>
        </p:nvSpPr>
        <p:spPr>
          <a:xfrm>
            <a:off x="5738728" y="3867610"/>
            <a:ext cx="804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A00FF"/>
                </a:solidFill>
              </a:rPr>
              <a:t>x</a:t>
            </a:r>
            <a:r>
              <a:rPr lang="en-US" sz="1400" baseline="-25000" dirty="0">
                <a:solidFill>
                  <a:srgbClr val="0A00FF"/>
                </a:solidFill>
              </a:rPr>
              <a:t>1</a:t>
            </a:r>
            <a:r>
              <a:rPr lang="en-US" sz="1400" dirty="0"/>
              <a:t>,</a:t>
            </a:r>
            <a:r>
              <a:rPr lang="en-US" sz="1400" i="1" dirty="0"/>
              <a:t> </a:t>
            </a:r>
            <a:r>
              <a:rPr lang="en-US" sz="1400" i="1" dirty="0">
                <a:solidFill>
                  <a:srgbClr val="009900"/>
                </a:solidFill>
              </a:rPr>
              <a:t>x</a:t>
            </a:r>
            <a:r>
              <a:rPr lang="en-US" sz="1400" baseline="-25000" dirty="0">
                <a:solidFill>
                  <a:srgbClr val="009900"/>
                </a:solidFill>
              </a:rPr>
              <a:t>1</a:t>
            </a:r>
            <a:r>
              <a:rPr lang="en-US" sz="1400" dirty="0"/>
              <a:t>, </a:t>
            </a:r>
            <a:r>
              <a:rPr lang="en-US" sz="1400" i="1" dirty="0">
                <a:solidFill>
                  <a:srgbClr val="FF0000"/>
                </a:solidFill>
              </a:rPr>
              <a:t>x</a:t>
            </a:r>
            <a:r>
              <a:rPr lang="en-US" sz="1400" baseline="-25000" dirty="0">
                <a:solidFill>
                  <a:srgbClr val="FF0000"/>
                </a:solidFill>
              </a:rPr>
              <a:t>2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1BC62FC-8E92-C06E-4E97-C962A5D904B2}"/>
              </a:ext>
            </a:extLst>
          </p:cNvPr>
          <p:cNvSpPr txBox="1"/>
          <p:nvPr/>
        </p:nvSpPr>
        <p:spPr>
          <a:xfrm>
            <a:off x="1285029" y="2577149"/>
            <a:ext cx="805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A00FF"/>
                </a:solidFill>
              </a:rPr>
              <a:t>x</a:t>
            </a:r>
            <a:r>
              <a:rPr lang="en-US" sz="1400" baseline="-25000" dirty="0">
                <a:solidFill>
                  <a:srgbClr val="0A00FF"/>
                </a:solidFill>
              </a:rPr>
              <a:t>2</a:t>
            </a:r>
            <a:r>
              <a:rPr lang="en-US" sz="1400" dirty="0"/>
              <a:t>,</a:t>
            </a:r>
            <a:r>
              <a:rPr lang="en-US" sz="1400" i="1" dirty="0"/>
              <a:t> </a:t>
            </a:r>
            <a:r>
              <a:rPr lang="en-US" sz="1400" i="1" dirty="0">
                <a:solidFill>
                  <a:srgbClr val="009900"/>
                </a:solidFill>
              </a:rPr>
              <a:t>x</a:t>
            </a:r>
            <a:r>
              <a:rPr lang="en-US" sz="1400" baseline="-25000" dirty="0">
                <a:solidFill>
                  <a:srgbClr val="009900"/>
                </a:solidFill>
              </a:rPr>
              <a:t>3</a:t>
            </a:r>
            <a:r>
              <a:rPr lang="en-US" sz="1400" dirty="0"/>
              <a:t>, </a:t>
            </a:r>
            <a:r>
              <a:rPr lang="en-US" sz="1400" i="1" dirty="0">
                <a:solidFill>
                  <a:srgbClr val="FF0000"/>
                </a:solidFill>
              </a:rPr>
              <a:t>x</a:t>
            </a:r>
            <a:r>
              <a:rPr lang="en-US" sz="1400" baseline="-25000" dirty="0">
                <a:solidFill>
                  <a:srgbClr val="FF0000"/>
                </a:solidFill>
              </a:rPr>
              <a:t>3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A9BB0B1-8484-1030-00EE-B3E8A2465F99}"/>
              </a:ext>
            </a:extLst>
          </p:cNvPr>
          <p:cNvSpPr txBox="1"/>
          <p:nvPr/>
        </p:nvSpPr>
        <p:spPr>
          <a:xfrm>
            <a:off x="7271915" y="2538872"/>
            <a:ext cx="805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A00FF"/>
                </a:solidFill>
              </a:rPr>
              <a:t>x</a:t>
            </a:r>
            <a:r>
              <a:rPr lang="en-US" sz="1400" baseline="-25000" dirty="0">
                <a:solidFill>
                  <a:srgbClr val="0A00FF"/>
                </a:solidFill>
              </a:rPr>
              <a:t>2</a:t>
            </a:r>
            <a:r>
              <a:rPr lang="en-US" sz="1400" dirty="0"/>
              <a:t>,</a:t>
            </a:r>
            <a:r>
              <a:rPr lang="en-US" sz="1400" i="1" dirty="0"/>
              <a:t> </a:t>
            </a:r>
            <a:r>
              <a:rPr lang="en-US" sz="1400" i="1" dirty="0">
                <a:solidFill>
                  <a:srgbClr val="009900"/>
                </a:solidFill>
              </a:rPr>
              <a:t>x</a:t>
            </a:r>
            <a:r>
              <a:rPr lang="en-US" sz="1400" baseline="-25000" dirty="0">
                <a:solidFill>
                  <a:srgbClr val="009900"/>
                </a:solidFill>
              </a:rPr>
              <a:t>3</a:t>
            </a:r>
            <a:r>
              <a:rPr lang="en-US" sz="1400" dirty="0"/>
              <a:t>, </a:t>
            </a:r>
            <a:r>
              <a:rPr lang="en-US" sz="1400" i="1" dirty="0">
                <a:solidFill>
                  <a:srgbClr val="FF0000"/>
                </a:solidFill>
              </a:rPr>
              <a:t>x</a:t>
            </a:r>
            <a:r>
              <a:rPr lang="en-US" sz="1400" baseline="-25000" dirty="0">
                <a:solidFill>
                  <a:srgbClr val="FF0000"/>
                </a:solidFill>
              </a:rPr>
              <a:t>3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AA31564-9890-3F55-62EB-235C65384D78}"/>
              </a:ext>
            </a:extLst>
          </p:cNvPr>
          <p:cNvSpPr txBox="1"/>
          <p:nvPr/>
        </p:nvSpPr>
        <p:spPr>
          <a:xfrm>
            <a:off x="8212901" y="4175387"/>
            <a:ext cx="804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A00FF"/>
                </a:solidFill>
              </a:rPr>
              <a:t>x</a:t>
            </a:r>
            <a:r>
              <a:rPr lang="en-US" sz="1400" baseline="-25000" dirty="0">
                <a:solidFill>
                  <a:srgbClr val="0A00FF"/>
                </a:solidFill>
              </a:rPr>
              <a:t>1</a:t>
            </a:r>
            <a:r>
              <a:rPr lang="en-US" sz="1400" dirty="0"/>
              <a:t>,</a:t>
            </a:r>
            <a:r>
              <a:rPr lang="en-US" sz="1400" i="1" dirty="0"/>
              <a:t> </a:t>
            </a:r>
            <a:r>
              <a:rPr lang="en-US" sz="1400" i="1" dirty="0">
                <a:solidFill>
                  <a:srgbClr val="009900"/>
                </a:solidFill>
              </a:rPr>
              <a:t>x</a:t>
            </a:r>
            <a:r>
              <a:rPr lang="en-US" sz="1400" baseline="-25000" dirty="0">
                <a:solidFill>
                  <a:srgbClr val="009900"/>
                </a:solidFill>
              </a:rPr>
              <a:t>1</a:t>
            </a:r>
            <a:r>
              <a:rPr lang="en-US" sz="1400" dirty="0"/>
              <a:t>, </a:t>
            </a:r>
            <a:r>
              <a:rPr lang="en-US" sz="1400" i="1" dirty="0">
                <a:solidFill>
                  <a:srgbClr val="FF0000"/>
                </a:solidFill>
              </a:rPr>
              <a:t>x</a:t>
            </a:r>
            <a:r>
              <a:rPr lang="en-US" sz="1400" baseline="-25000" dirty="0">
                <a:solidFill>
                  <a:srgbClr val="FF0000"/>
                </a:solidFill>
              </a:rPr>
              <a:t>2</a:t>
            </a:r>
            <a:endParaRPr lang="en-US" sz="1400" i="1" dirty="0">
              <a:solidFill>
                <a:srgbClr val="FF0000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6D61A29-D0E6-4888-494A-9DEA73C1D2F4}"/>
              </a:ext>
            </a:extLst>
          </p:cNvPr>
          <p:cNvSpPr txBox="1"/>
          <p:nvPr/>
        </p:nvSpPr>
        <p:spPr>
          <a:xfrm>
            <a:off x="2088154" y="4029993"/>
            <a:ext cx="804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A00FF"/>
                </a:solidFill>
              </a:rPr>
              <a:t>x</a:t>
            </a:r>
            <a:r>
              <a:rPr lang="en-US" sz="1400" baseline="-25000" dirty="0">
                <a:solidFill>
                  <a:srgbClr val="0A00FF"/>
                </a:solidFill>
              </a:rPr>
              <a:t>1</a:t>
            </a:r>
            <a:r>
              <a:rPr lang="en-US" sz="1400" dirty="0"/>
              <a:t>,</a:t>
            </a:r>
            <a:r>
              <a:rPr lang="en-US" sz="1400" i="1" dirty="0"/>
              <a:t> </a:t>
            </a:r>
            <a:r>
              <a:rPr lang="en-US" sz="1400" i="1" dirty="0">
                <a:solidFill>
                  <a:srgbClr val="009900"/>
                </a:solidFill>
              </a:rPr>
              <a:t>x</a:t>
            </a:r>
            <a:r>
              <a:rPr lang="en-US" sz="1400" baseline="-25000" dirty="0">
                <a:solidFill>
                  <a:srgbClr val="009900"/>
                </a:solidFill>
              </a:rPr>
              <a:t>1</a:t>
            </a:r>
            <a:r>
              <a:rPr lang="en-US" sz="1400" dirty="0"/>
              <a:t>, </a:t>
            </a:r>
            <a:r>
              <a:rPr lang="en-US" sz="1400" i="1" dirty="0">
                <a:solidFill>
                  <a:srgbClr val="FF0000"/>
                </a:solidFill>
              </a:rPr>
              <a:t>x</a:t>
            </a:r>
            <a:r>
              <a:rPr lang="en-US" sz="1400" baseline="-25000" dirty="0">
                <a:solidFill>
                  <a:srgbClr val="FF0000"/>
                </a:solidFill>
              </a:rPr>
              <a:t>2</a:t>
            </a:r>
            <a:endParaRPr lang="en-US" sz="1400" i="1" dirty="0">
              <a:solidFill>
                <a:srgbClr val="FF0000"/>
              </a:solidFill>
            </a:endParaRP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D89781D5-EDEB-7568-8BDF-A143F516975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24681" y="1006645"/>
            <a:ext cx="1085509" cy="997256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6893E36E-A16D-A210-1F56-5BBCB0F39C1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12906" y="957254"/>
            <a:ext cx="2209319" cy="10562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2675BD-C65C-671E-8B0B-4F4721D0B607}"/>
              </a:ext>
            </a:extLst>
          </p:cNvPr>
          <p:cNvSpPr txBox="1"/>
          <p:nvPr/>
        </p:nvSpPr>
        <p:spPr>
          <a:xfrm>
            <a:off x="2233575" y="4573574"/>
            <a:ext cx="218506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dot is a sample from the indicated multivariate Gaussian. Each plot shows 50,000 samples</a:t>
            </a:r>
          </a:p>
        </p:txBody>
      </p:sp>
    </p:spTree>
    <p:extLst>
      <p:ext uri="{BB962C8B-B14F-4D97-AF65-F5344CB8AC3E}">
        <p14:creationId xmlns:p14="http://schemas.microsoft.com/office/powerpoint/2010/main" val="2041717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1B423-3B61-A7FB-94DD-ED22F46EB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895350"/>
          </a:xfrm>
        </p:spPr>
        <p:txBody>
          <a:bodyPr/>
          <a:lstStyle/>
          <a:p>
            <a:r>
              <a:rPr lang="en-US" dirty="0"/>
              <a:t>A </a:t>
            </a:r>
            <a:r>
              <a:rPr lang="en-US" i="1" dirty="0"/>
              <a:t>Gaussian process </a:t>
            </a:r>
            <a:r>
              <a:rPr lang="en-US" dirty="0"/>
              <a:t>is the extension of a multivariate Gaussian to a continuum of variables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DFAB9E-18A2-21C7-3AF3-4AC5CFC3A5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70E898-45D4-B921-7AE2-A7E9638B3E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656" y="907458"/>
            <a:ext cx="7710743" cy="10280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C51463-0E7F-48C4-0A7C-2D259936E8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374" y="1103009"/>
            <a:ext cx="1474826" cy="6305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83A38A-CABA-3BE9-35E0-1B029DF231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76400" y="1734651"/>
            <a:ext cx="7620000" cy="101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E73ABE-47FF-0DFF-88A0-C8868588489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374" y="1935557"/>
            <a:ext cx="1474826" cy="5501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D010269-724E-2D0D-3184-81B3DED47102}"/>
              </a:ext>
            </a:extLst>
          </p:cNvPr>
          <p:cNvSpPr txBox="1"/>
          <p:nvPr/>
        </p:nvSpPr>
        <p:spPr>
          <a:xfrm>
            <a:off x="1600200" y="1126702"/>
            <a:ext cx="582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3</a:t>
            </a:r>
            <a:endParaRPr lang="en-US" sz="12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7CE366-C9C2-4BF7-3F85-051F85272A99}"/>
              </a:ext>
            </a:extLst>
          </p:cNvPr>
          <p:cNvSpPr txBox="1"/>
          <p:nvPr/>
        </p:nvSpPr>
        <p:spPr>
          <a:xfrm>
            <a:off x="1564227" y="1913494"/>
            <a:ext cx="582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4</a:t>
            </a:r>
            <a:endParaRPr lang="en-US" sz="12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FEA97FE-B39C-5A96-9B1B-E172387686F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679330" y="2571750"/>
            <a:ext cx="7467600" cy="99568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F16558E-69BB-F09F-FB50-E180587F6675}"/>
              </a:ext>
            </a:extLst>
          </p:cNvPr>
          <p:cNvSpPr txBox="1"/>
          <p:nvPr/>
        </p:nvSpPr>
        <p:spPr>
          <a:xfrm>
            <a:off x="1564226" y="2544182"/>
            <a:ext cx="582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8</a:t>
            </a:r>
            <a:endParaRPr lang="en-US" sz="12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6DE907-118E-9B08-F77E-358CA878416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74" y="2750651"/>
            <a:ext cx="1551026" cy="6002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D98FC68-7368-A8A2-5EC6-91B5183B7F1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3532491"/>
            <a:ext cx="7467600" cy="99568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14218B3-D524-11FE-8432-81C5CBDFAB69}"/>
              </a:ext>
            </a:extLst>
          </p:cNvPr>
          <p:cNvSpPr txBox="1"/>
          <p:nvPr/>
        </p:nvSpPr>
        <p:spPr>
          <a:xfrm>
            <a:off x="1529861" y="3532491"/>
            <a:ext cx="652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15</a:t>
            </a:r>
            <a:endParaRPr lang="en-US" sz="12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26A3BBA-B0C8-04CE-9C32-9B2AD3A53C2F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3756655"/>
            <a:ext cx="2716325" cy="74103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E8DC255-B6A8-A833-BF24-E779C46BA79D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4171950"/>
            <a:ext cx="7341516" cy="97886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30DB4DD-D11D-6A0D-49AB-CF1B5FC98BD0}"/>
              </a:ext>
            </a:extLst>
          </p:cNvPr>
          <p:cNvSpPr txBox="1"/>
          <p:nvPr/>
        </p:nvSpPr>
        <p:spPr>
          <a:xfrm>
            <a:off x="1606543" y="4438683"/>
            <a:ext cx="652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50</a:t>
            </a:r>
            <a:endParaRPr lang="en-US" sz="12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47A3611-E0BA-9CAC-6E2C-C6DA55176B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8731" y="4686916"/>
            <a:ext cx="1580268" cy="231966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2BF457FA-66EC-C674-80BE-6517C9A29ABE}"/>
              </a:ext>
            </a:extLst>
          </p:cNvPr>
          <p:cNvGrpSpPr/>
          <p:nvPr/>
        </p:nvGrpSpPr>
        <p:grpSpPr>
          <a:xfrm>
            <a:off x="3276600" y="1009650"/>
            <a:ext cx="4419600" cy="4038600"/>
            <a:chOff x="3276600" y="1009650"/>
            <a:chExt cx="4419600" cy="4038600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AB89A18-0916-6A7C-DF07-A08636382D1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276600" y="1009650"/>
              <a:ext cx="0" cy="40386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EBA71BE-9DE8-5035-0B52-D5609C3F68A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749800" y="1009650"/>
              <a:ext cx="0" cy="40386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8A4D1EB-FA7E-6D01-D1C9-E78FFDE40AA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223000" y="1009650"/>
              <a:ext cx="0" cy="40386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D7EC75D-0CD2-0600-3C88-54E278F28CB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696200" y="1009650"/>
              <a:ext cx="0" cy="40386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242518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1B423-3B61-A7FB-94DD-ED22F46EB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895350"/>
          </a:xfrm>
        </p:spPr>
        <p:txBody>
          <a:bodyPr/>
          <a:lstStyle/>
          <a:p>
            <a:r>
              <a:rPr lang="en-US" dirty="0"/>
              <a:t>When modeling via a Gaussian process, we adopt a Gaussian prior with covariance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i="1" dirty="0"/>
              <a:t>x, x' </a:t>
            </a:r>
            <a:r>
              <a:rPr lang="en-US" dirty="0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DFAB9E-18A2-21C7-3AF3-4AC5CFC3A5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49F0F5-6CEC-3A42-A180-43BE937DEAFB}"/>
              </a:ext>
            </a:extLst>
          </p:cNvPr>
          <p:cNvSpPr txBox="1"/>
          <p:nvPr/>
        </p:nvSpPr>
        <p:spPr>
          <a:xfrm>
            <a:off x="152400" y="2060689"/>
            <a:ext cx="89916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decay length 𝓁</a:t>
            </a:r>
            <a:r>
              <a:rPr kumimoji="0" lang="en-US" sz="2200" b="0" i="0" u="none" strike="noStrike" kern="0" cap="none" spc="0" normalizeH="0" baseline="-2500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affects the smoothness of the sampled functions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B28657-AF87-A05C-511D-04C62B70B3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711"/>
          <a:stretch/>
        </p:blipFill>
        <p:spPr>
          <a:xfrm>
            <a:off x="7772400" y="1004311"/>
            <a:ext cx="1273359" cy="7975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43126C-244F-8E45-2780-32CF6E497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957908"/>
            <a:ext cx="6362700" cy="977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8F5E83-F012-BC4F-1A1C-484F5C03FF9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750442"/>
            <a:ext cx="3080953" cy="20967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443A61F-F2EA-0E18-AD19-2A185AF793B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0" y="2750442"/>
            <a:ext cx="3042320" cy="20704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DF39C6F-0D57-DE35-1852-C8A4E32A0BF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603" y="2750442"/>
            <a:ext cx="3032397" cy="206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84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C0A51-540B-179C-F971-5E9A192D3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0"/>
            <a:ext cx="8382000" cy="895350"/>
          </a:xfrm>
        </p:spPr>
        <p:txBody>
          <a:bodyPr/>
          <a:lstStyle/>
          <a:p>
            <a:r>
              <a:rPr lang="en-US" dirty="0"/>
              <a:t>The posterior is developed from Bayes’ rule. It is the same Gaussian as from the kernel method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1B729A-EC08-02B8-5332-DE66C82A06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DF3CED-9977-8AAE-CC22-DD808FC3B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336" y="1271590"/>
            <a:ext cx="6832600" cy="1155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2FA10A-5ABC-6D8E-EA3A-38A175E96C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5160" y="2716210"/>
            <a:ext cx="3080953" cy="21309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7CB818-655D-A953-D10B-DF86CB1126A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92" y="2750442"/>
            <a:ext cx="3031408" cy="20967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F41A9D-531F-D0DB-D643-FCF5CDE2D94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669" y="2716210"/>
            <a:ext cx="3058012" cy="21151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D14D5E-E669-5BE3-A2BA-6859AEDF157F}"/>
              </a:ext>
            </a:extLst>
          </p:cNvPr>
          <p:cNvSpPr txBox="1"/>
          <p:nvPr/>
        </p:nvSpPr>
        <p:spPr>
          <a:xfrm>
            <a:off x="152400" y="188595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these examples, three (</a:t>
            </a:r>
            <a:r>
              <a:rPr lang="en-US" sz="1200" dirty="0" err="1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x,y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training points are generated at random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0D7B55-2501-E242-D972-505F70909F8C}"/>
              </a:ext>
            </a:extLst>
          </p:cNvPr>
          <p:cNvSpPr txBox="1"/>
          <p:nvPr/>
        </p:nvSpPr>
        <p:spPr>
          <a:xfrm>
            <a:off x="3197560" y="4476750"/>
            <a:ext cx="25174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one has no uncertainty in training data</a:t>
            </a:r>
          </a:p>
        </p:txBody>
      </p:sp>
    </p:spTree>
    <p:extLst>
      <p:ext uri="{BB962C8B-B14F-4D97-AF65-F5344CB8AC3E}">
        <p14:creationId xmlns:p14="http://schemas.microsoft.com/office/powerpoint/2010/main" val="21158708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941B8-A932-C83F-887D-7D242AB5F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generally, the kernel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dirty="0" err="1"/>
              <a:t>x,x</a:t>
            </a:r>
            <a:r>
              <a:rPr lang="en-US" dirty="0"/>
              <a:t>') can be interpreted as a distance measure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FA4CFE-7FDE-C631-3C01-68EE2856A0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1B5946-4425-A493-6463-AFF5CA051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consistent with its connection to the dot product</a:t>
            </a:r>
          </a:p>
          <a:p>
            <a:endParaRPr lang="en-US" dirty="0"/>
          </a:p>
          <a:p>
            <a:pPr lvl="1"/>
            <a:r>
              <a:rPr lang="en-US" dirty="0"/>
              <a:t>Smaller dot product </a:t>
            </a:r>
            <a:r>
              <a:rPr lang="en-US" dirty="0">
                <a:sym typeface="Wingdings" pitchFamily="2" charset="2"/>
              </a:rPr>
              <a:t> </a:t>
            </a:r>
            <a:r>
              <a:rPr lang="en-US" i="1" dirty="0">
                <a:sym typeface="Wingdings" pitchFamily="2" charset="2"/>
              </a:rPr>
              <a:t>x</a:t>
            </a:r>
            <a:r>
              <a:rPr lang="en-US" dirty="0">
                <a:sym typeface="Wingdings" pitchFamily="2" charset="2"/>
              </a:rPr>
              <a:t> and </a:t>
            </a:r>
            <a:r>
              <a:rPr lang="en-US" i="1" dirty="0">
                <a:sym typeface="Wingdings" pitchFamily="2" charset="2"/>
              </a:rPr>
              <a:t>x' </a:t>
            </a:r>
            <a:r>
              <a:rPr lang="en-US" dirty="0">
                <a:sym typeface="Wingdings" pitchFamily="2" charset="2"/>
              </a:rPr>
              <a:t>are more orthogonal</a:t>
            </a:r>
            <a:endParaRPr lang="en-US" dirty="0"/>
          </a:p>
          <a:p>
            <a:r>
              <a:rPr lang="en-US" dirty="0"/>
              <a:t>For RPG kernel, covariance depends only on separation, and decreases with increasing distance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773508-C897-A017-B9D4-A869BDEC7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581150"/>
            <a:ext cx="3225800" cy="368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35BBBF-C40F-9081-32F0-C0242E6FAF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791" y="3425535"/>
            <a:ext cx="5942418" cy="16211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FE31BD-6183-30A5-CADE-A71274286566}"/>
              </a:ext>
            </a:extLst>
          </p:cNvPr>
          <p:cNvSpPr txBox="1"/>
          <p:nvPr/>
        </p:nvSpPr>
        <p:spPr>
          <a:xfrm>
            <a:off x="909118" y="3458754"/>
            <a:ext cx="6525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15</a:t>
            </a:r>
            <a:endParaRPr lang="en-US" sz="1200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964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61978-5A69-A5C0-2E5E-AB8037534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are much more interested in cases where the </a:t>
            </a:r>
            <a:r>
              <a:rPr lang="en-US" i="1" dirty="0"/>
              <a:t>x</a:t>
            </a:r>
            <a:r>
              <a:rPr lang="en-US" dirty="0"/>
              <a:t> data are multidimensional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F019FA-9253-5572-32EE-5B3CBFFF35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B96DDA-718E-73C6-A232-DB8158AA9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E.g</a:t>
            </a:r>
            <a:r>
              <a:rPr lang="en-US" dirty="0"/>
              <a:t>, </a:t>
            </a:r>
            <a:r>
              <a:rPr lang="en-US" b="1" dirty="0"/>
              <a:t>x</a:t>
            </a:r>
            <a:r>
              <a:rPr lang="en-US" dirty="0"/>
              <a:t> is formed from the coordinates of several atoms</a:t>
            </a:r>
          </a:p>
          <a:p>
            <a:r>
              <a:rPr lang="en-US" dirty="0"/>
              <a:t>The RBF kernel is written to accommodate this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𝓁</a:t>
            </a:r>
            <a:r>
              <a:rPr lang="en-US" baseline="-25000" dirty="0"/>
              <a:t>D</a:t>
            </a:r>
            <a:r>
              <a:rPr lang="en-US" dirty="0"/>
              <a:t> might be different for different components of </a:t>
            </a:r>
            <a:r>
              <a:rPr lang="en-US" b="1" dirty="0"/>
              <a:t>x</a:t>
            </a:r>
            <a:endParaRPr lang="en-US" dirty="0"/>
          </a:p>
          <a:p>
            <a:r>
              <a:rPr lang="en-US" dirty="0"/>
              <a:t>Nothing else changes for this generalization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79B60B-D0A9-F728-E475-87EF65E65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082800"/>
            <a:ext cx="46228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88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F322C-5172-A2DE-0997-A3120DF49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Gaussian processes form </a:t>
            </a:r>
            <a:r>
              <a:rPr lang="en-US" i="1" dirty="0"/>
              <a:t>nonparametric models</a:t>
            </a:r>
            <a:r>
              <a:rPr lang="en-US" dirty="0"/>
              <a:t>. There are no parameters to fit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1B9132-350C-9AB2-A0C7-0F55879B69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9CF360-05FD-C916-5FA4-90227D0D4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13034"/>
            <a:ext cx="8229600" cy="3716116"/>
          </a:xfrm>
        </p:spPr>
        <p:txBody>
          <a:bodyPr/>
          <a:lstStyle/>
          <a:p>
            <a:r>
              <a:rPr lang="en-US" dirty="0"/>
              <a:t>Hyperparameters are tuned to improve performance</a:t>
            </a:r>
          </a:p>
          <a:p>
            <a:pPr lvl="1"/>
            <a:r>
              <a:rPr lang="en-US" dirty="0"/>
              <a:t>{𝓁</a:t>
            </a:r>
            <a:r>
              <a:rPr lang="en-US" baseline="-25000" dirty="0"/>
              <a:t>D</a:t>
            </a:r>
            <a:r>
              <a:rPr lang="en-US" dirty="0"/>
              <a:t>}, </a:t>
            </a:r>
            <a:r>
              <a:rPr lang="el-GR" dirty="0"/>
              <a:t>σ</a:t>
            </a:r>
            <a:r>
              <a:rPr lang="en-US" i="1" baseline="-25000" dirty="0"/>
              <a:t>f</a:t>
            </a:r>
            <a:r>
              <a:rPr lang="en-US" dirty="0"/>
              <a:t> , </a:t>
            </a:r>
            <a:r>
              <a:rPr lang="el-GR" dirty="0"/>
              <a:t>σ</a:t>
            </a:r>
            <a:r>
              <a:rPr lang="en-US" i="1" baseline="-25000" dirty="0"/>
              <a:t>n</a:t>
            </a:r>
            <a:endParaRPr lang="en-US" dirty="0"/>
          </a:p>
          <a:p>
            <a:r>
              <a:rPr lang="en-US" dirty="0"/>
              <a:t>Hyperparameter optimization is performed by maximizing log-likelihood of observing the training data</a:t>
            </a:r>
          </a:p>
          <a:p>
            <a:endParaRPr lang="en-US" dirty="0"/>
          </a:p>
          <a:p>
            <a:r>
              <a:rPr lang="en-US" dirty="0"/>
              <a:t>Calculation of a model estimate is just a dot product with </a:t>
            </a:r>
            <a:r>
              <a:rPr lang="en-US" i="1" dirty="0"/>
              <a:t>all </a:t>
            </a:r>
            <a:r>
              <a:rPr lang="en-US" dirty="0"/>
              <a:t>of the </a:t>
            </a:r>
            <a:r>
              <a:rPr lang="en-US" i="1" dirty="0"/>
              <a:t>n</a:t>
            </a:r>
            <a:r>
              <a:rPr lang="en-US" dirty="0"/>
              <a:t> training data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842545-7BF9-D2C1-C496-1FD564E54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630" y="1376748"/>
            <a:ext cx="2540000" cy="5373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7581A0-BC20-9F82-3D4B-E317AABA91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07952"/>
            <a:ext cx="7772400" cy="3522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7A1BCD-2D14-7959-9758-A0DB4A913E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4660346"/>
            <a:ext cx="7772400" cy="4735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E6D6606-5A97-3127-B0F6-0785FF7DAF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144" y="4354233"/>
            <a:ext cx="2089150" cy="20320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C8D3853-D388-B51D-F974-D16E4ABF30B2}"/>
              </a:ext>
            </a:extLst>
          </p:cNvPr>
          <p:cNvCxnSpPr>
            <a:cxnSpLocks/>
          </p:cNvCxnSpPr>
          <p:nvPr/>
        </p:nvCxnSpPr>
        <p:spPr bwMode="auto">
          <a:xfrm>
            <a:off x="2971800" y="4575117"/>
            <a:ext cx="152400" cy="16665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12C4E6B-7848-AAF4-5EC9-F31B5A032E51}"/>
              </a:ext>
            </a:extLst>
          </p:cNvPr>
          <p:cNvSpPr txBox="1"/>
          <p:nvPr/>
        </p:nvSpPr>
        <p:spPr>
          <a:xfrm>
            <a:off x="2971800" y="4335444"/>
            <a:ext cx="4756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1× </a:t>
            </a:r>
            <a:r>
              <a:rPr lang="en-US" sz="9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9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7D5D3AF-3B6F-3C21-F6A2-3B2504DB3CB8}"/>
              </a:ext>
            </a:extLst>
          </p:cNvPr>
          <p:cNvSpPr txBox="1"/>
          <p:nvPr/>
        </p:nvSpPr>
        <p:spPr>
          <a:xfrm>
            <a:off x="3657600" y="4978820"/>
            <a:ext cx="4756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</a:t>
            </a:r>
            <a:r>
              <a:rPr lang="en-US" sz="9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9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A02980F-3AD8-B89E-A221-26C74722D1B2}"/>
              </a:ext>
            </a:extLst>
          </p:cNvPr>
          <p:cNvSpPr txBox="1"/>
          <p:nvPr/>
        </p:nvSpPr>
        <p:spPr>
          <a:xfrm>
            <a:off x="4648200" y="4978820"/>
            <a:ext cx="4756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1</a:t>
            </a:r>
          </a:p>
        </p:txBody>
      </p:sp>
      <p:sp>
        <p:nvSpPr>
          <p:cNvPr id="26" name="Left Bracket 25">
            <a:extLst>
              <a:ext uri="{FF2B5EF4-FFF2-40B4-BE49-F238E27FC236}">
                <a16:creationId xmlns:a16="http://schemas.microsoft.com/office/drawing/2014/main" id="{773B3F14-31D0-A3DD-AE1B-FC9F4940FF99}"/>
              </a:ext>
            </a:extLst>
          </p:cNvPr>
          <p:cNvSpPr/>
          <p:nvPr/>
        </p:nvSpPr>
        <p:spPr bwMode="auto">
          <a:xfrm rot="5400000">
            <a:off x="4091430" y="3836489"/>
            <a:ext cx="199140" cy="1676399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2BFE3B9-E9AA-341E-51A5-1696D19B34F2}"/>
              </a:ext>
            </a:extLst>
          </p:cNvPr>
          <p:cNvSpPr txBox="1"/>
          <p:nvPr/>
        </p:nvSpPr>
        <p:spPr>
          <a:xfrm>
            <a:off x="3621337" y="4196944"/>
            <a:ext cx="134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1; compute only once for all </a:t>
            </a:r>
            <a:r>
              <a:rPr lang="en-US" sz="900" b="1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900" i="1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900" baseline="-250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251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42FFE-C0B3-53AF-9C79-BCFE6888A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3E93D-BB8D-1333-8EE1-D0E480021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685800"/>
            <a:ext cx="8763000" cy="44005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Given X, y data for quantity of interest</a:t>
            </a:r>
          </a:p>
          <a:p>
            <a:r>
              <a:rPr lang="en-US" dirty="0"/>
              <a:t>Linear model in input variable (</a:t>
            </a:r>
            <a:r>
              <a:rPr lang="en-US" i="1" dirty="0"/>
              <a:t>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Develop probabilities of weights </a:t>
            </a:r>
            <a:r>
              <a:rPr lang="en-US" i="1" dirty="0"/>
              <a:t>w </a:t>
            </a:r>
            <a:r>
              <a:rPr lang="en-US" dirty="0"/>
              <a:t>from prior and data, </a:t>
            </a:r>
            <a:r>
              <a:rPr lang="en-US" i="1" dirty="0"/>
              <a:t>p</a:t>
            </a:r>
            <a:r>
              <a:rPr lang="en-US" dirty="0"/>
              <a:t>(</a:t>
            </a:r>
            <a:r>
              <a:rPr lang="en-US" i="1" dirty="0" err="1"/>
              <a:t>w|X,y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Evaluate </a:t>
            </a:r>
            <a:r>
              <a:rPr lang="en-US" i="1" dirty="0"/>
              <a:t>f</a:t>
            </a:r>
            <a:r>
              <a:rPr lang="en-US" baseline="-25000" dirty="0"/>
              <a:t>*</a:t>
            </a:r>
            <a:r>
              <a:rPr lang="en-US" dirty="0"/>
              <a:t> via </a:t>
            </a:r>
          </a:p>
          <a:p>
            <a:r>
              <a:rPr lang="en-US" dirty="0"/>
              <a:t>Project into feature space (introduce basis functions), </a:t>
            </a:r>
            <a:r>
              <a:rPr lang="el-GR" dirty="0"/>
              <a:t>ϕ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Follow same overall procedure as model in linear inputs</a:t>
            </a:r>
          </a:p>
          <a:p>
            <a:r>
              <a:rPr lang="en-US" dirty="0"/>
              <a:t>Recognize that “dot products” of feature vectors is all that matters</a:t>
            </a:r>
          </a:p>
          <a:p>
            <a:r>
              <a:rPr lang="en-US" dirty="0"/>
              <a:t>Develop approach that goes straight to modeling the dot product, </a:t>
            </a:r>
            <a:r>
              <a:rPr lang="en-US" i="1" dirty="0"/>
              <a:t>k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, </a:t>
            </a:r>
            <a:r>
              <a:rPr lang="en-US" i="1" dirty="0"/>
              <a:t>x</a:t>
            </a:r>
            <a:r>
              <a:rPr lang="en-US" dirty="0"/>
              <a:t>')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D18F9C-67FB-7939-1D6E-B197B7F6D2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221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F3C99-DDEB-5C05-9B1A-6AC6D6E30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305800" cy="895350"/>
          </a:xfrm>
        </p:spPr>
        <p:txBody>
          <a:bodyPr/>
          <a:lstStyle/>
          <a:p>
            <a:r>
              <a:rPr lang="en-US" dirty="0"/>
              <a:t>Other concepts are of importance in application of ML to computational chemistry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9E360E-3DB6-265A-1E9E-BC934C008A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7A19DF-7253-FECC-7C29-4871C5CEB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71550"/>
            <a:ext cx="8763000" cy="417195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Data augmentation</a:t>
            </a:r>
          </a:p>
          <a:p>
            <a:pPr lvl="1"/>
            <a:r>
              <a:rPr lang="en-US" dirty="0"/>
              <a:t>Exploiting symmetries in the physical system to generate new data without additional calculation, by permuting the elements of the </a:t>
            </a:r>
            <a:r>
              <a:rPr lang="en-US" b="1" dirty="0"/>
              <a:t>x</a:t>
            </a:r>
            <a:r>
              <a:rPr lang="en-US" dirty="0"/>
              <a:t> vector that leaves the system effectively unchanged</a:t>
            </a:r>
          </a:p>
          <a:p>
            <a:pPr lvl="2"/>
            <a:r>
              <a:rPr lang="en-US" dirty="0"/>
              <a:t>E.g., swapping coordinates of two oxygen atoms in CO</a:t>
            </a:r>
            <a:r>
              <a:rPr lang="en-US" baseline="-25000" dirty="0"/>
              <a:t>2</a:t>
            </a:r>
            <a:r>
              <a:rPr lang="en-US" dirty="0"/>
              <a:t> </a:t>
            </a:r>
          </a:p>
          <a:p>
            <a:r>
              <a:rPr lang="en-US" dirty="0"/>
              <a:t>Transfer learning</a:t>
            </a:r>
          </a:p>
          <a:p>
            <a:pPr lvl="1"/>
            <a:r>
              <a:rPr lang="en-US" dirty="0"/>
              <a:t>Using a pre-trained model as a start to training a similar model</a:t>
            </a:r>
          </a:p>
          <a:p>
            <a:pPr lvl="2"/>
            <a:r>
              <a:rPr lang="en-US" dirty="0"/>
              <a:t>e.g., a NN is trained on low-level quantum chemical data and then improved by fewer higher-level training data</a:t>
            </a:r>
          </a:p>
          <a:p>
            <a:r>
              <a:rPr lang="en-US" dirty="0"/>
              <a:t>Active learning</a:t>
            </a:r>
          </a:p>
          <a:p>
            <a:pPr lvl="1"/>
            <a:r>
              <a:rPr lang="en-US" dirty="0"/>
              <a:t>Using uncertainty in estimate from Gaussian process to determine whether to do new calculations to generate additional training data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4221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87713-23C5-2294-91A5-83086C694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34400" cy="895350"/>
          </a:xfrm>
        </p:spPr>
        <p:txBody>
          <a:bodyPr/>
          <a:lstStyle/>
          <a:p>
            <a:r>
              <a:rPr lang="en-US" dirty="0"/>
              <a:t>Case study: Gaussian-process modeling of </a:t>
            </a:r>
            <a:br>
              <a:rPr lang="en-US" dirty="0"/>
            </a:br>
            <a:r>
              <a:rPr lang="en-US" dirty="0"/>
              <a:t>CO2-Ne pair potential from ab initio training data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BEF220-BDCF-F30D-1F5F-70C0361B80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5519332-125D-BF8E-981C-E7E9965C8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47750"/>
            <a:ext cx="6096000" cy="3581400"/>
          </a:xfrm>
        </p:spPr>
        <p:txBody>
          <a:bodyPr/>
          <a:lstStyle/>
          <a:p>
            <a:r>
              <a:rPr lang="en-US" dirty="0"/>
              <a:t>Steps performed in study</a:t>
            </a:r>
          </a:p>
          <a:p>
            <a:pPr lvl="1"/>
            <a:r>
              <a:rPr lang="en-US" dirty="0"/>
              <a:t>Select configurations for data generation</a:t>
            </a:r>
          </a:p>
          <a:p>
            <a:pPr lvl="1"/>
            <a:r>
              <a:rPr lang="en-US" dirty="0"/>
              <a:t>Perform ab initio energy calculations</a:t>
            </a:r>
          </a:p>
          <a:p>
            <a:pPr lvl="1"/>
            <a:r>
              <a:rPr lang="en-US" dirty="0"/>
              <a:t>Tabulate (</a:t>
            </a:r>
            <a:r>
              <a:rPr lang="en-US" b="1" dirty="0"/>
              <a:t>x</a:t>
            </a:r>
            <a:r>
              <a:rPr lang="en-US" dirty="0"/>
              <a:t>, </a:t>
            </a:r>
            <a:r>
              <a:rPr lang="en-US" i="1" dirty="0"/>
              <a:t>y</a:t>
            </a:r>
            <a:r>
              <a:rPr lang="en-US" dirty="0"/>
              <a:t>) data, form into training and test sets</a:t>
            </a:r>
          </a:p>
          <a:p>
            <a:pPr lvl="1"/>
            <a:r>
              <a:rPr lang="en-US" dirty="0"/>
              <a:t>Optimize hyperparameters via maximization of log-likelihood</a:t>
            </a:r>
          </a:p>
          <a:p>
            <a:pPr lvl="1"/>
            <a:r>
              <a:rPr lang="en-US" dirty="0"/>
              <a:t>Evaluate via RMSD of test set</a:t>
            </a:r>
          </a:p>
          <a:p>
            <a:pPr lvl="1"/>
            <a:r>
              <a:rPr lang="en-US" dirty="0"/>
              <a:t>Apply to calculation of virial coefficients, which can be compared to experiment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36AA81-BA63-D000-D1FF-850E7FC9D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300" y="971549"/>
            <a:ext cx="3388500" cy="15164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62A38E-8392-203F-AD9D-FEBF7EEDDA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0" y="2852748"/>
            <a:ext cx="1524000" cy="304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CDD807-726E-6B95-CBED-5266246978B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0" y="3549016"/>
            <a:ext cx="381000" cy="3757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BE4533C-00E5-A3FC-0F18-E10E60A39F04}"/>
              </a:ext>
            </a:extLst>
          </p:cNvPr>
          <p:cNvSpPr txBox="1"/>
          <p:nvPr/>
        </p:nvSpPr>
        <p:spPr>
          <a:xfrm>
            <a:off x="6553200" y="2773767"/>
            <a:ext cx="83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</a:t>
            </a:r>
            <a:r>
              <a:rPr lang="en-US" baseline="-25000" dirty="0"/>
              <a:t>2</a:t>
            </a:r>
          </a:p>
          <a:p>
            <a:endParaRPr lang="en-US" dirty="0"/>
          </a:p>
          <a:p>
            <a:r>
              <a:rPr lang="en-US" dirty="0"/>
              <a:t>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EA642B-D413-D5FE-E9EA-96E698FCBD83}"/>
              </a:ext>
            </a:extLst>
          </p:cNvPr>
          <p:cNvSpPr txBox="1"/>
          <p:nvPr/>
        </p:nvSpPr>
        <p:spPr>
          <a:xfrm>
            <a:off x="8001000" y="2541801"/>
            <a:ext cx="10799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Rigid model</a:t>
            </a:r>
          </a:p>
        </p:txBody>
      </p:sp>
    </p:spTree>
    <p:extLst>
      <p:ext uri="{BB962C8B-B14F-4D97-AF65-F5344CB8AC3E}">
        <p14:creationId xmlns:p14="http://schemas.microsoft.com/office/powerpoint/2010/main" val="23699974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66CBF6-6222-916A-5A36-8EEF4F1C23F1}"/>
              </a:ext>
            </a:extLst>
          </p:cNvPr>
          <p:cNvCxnSpPr>
            <a:cxnSpLocks/>
          </p:cNvCxnSpPr>
          <p:nvPr/>
        </p:nvCxnSpPr>
        <p:spPr bwMode="auto">
          <a:xfrm>
            <a:off x="6076950" y="2297838"/>
            <a:ext cx="2762250" cy="14794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CACC9E9-FC30-D64F-941F-43B4CD0A4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34400" cy="895350"/>
          </a:xfrm>
        </p:spPr>
        <p:txBody>
          <a:bodyPr/>
          <a:lstStyle/>
          <a:p>
            <a:r>
              <a:rPr lang="en-US" dirty="0"/>
              <a:t>Data generation aims to sample a broad, homogeneous representation of configurations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7C791A-D21F-D232-5634-4846CBD3BE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C58FCA-4D3E-94BF-5E9F-29C016718B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Only two coordinates are needed to specify configuration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 </a:t>
            </a:r>
            <a:r>
              <a:rPr lang="en-US" i="1" dirty="0" err="1"/>
              <a:t>latin</a:t>
            </a:r>
            <a:r>
              <a:rPr lang="en-US" i="1" dirty="0"/>
              <a:t> hypercube </a:t>
            </a:r>
            <a:r>
              <a:rPr lang="en-US" dirty="0"/>
              <a:t>is used find random but well dispersed configurations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893FA3-CDCE-7DE2-5CA9-2750DBBB00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581150"/>
            <a:ext cx="5162550" cy="16575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FDFA53-8008-ED10-ECE1-BB8BDFF68D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262248">
            <a:off x="7374800" y="2160232"/>
            <a:ext cx="1524000" cy="304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CD518A-377D-3DBF-B1AD-0CD2DC45F71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0550" y="2109984"/>
            <a:ext cx="381000" cy="3757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1230864-6D3D-32DB-5DB6-C29A7F371303}"/>
              </a:ext>
            </a:extLst>
          </p:cNvPr>
          <p:cNvSpPr txBox="1"/>
          <p:nvPr/>
        </p:nvSpPr>
        <p:spPr>
          <a:xfrm>
            <a:off x="7343251" y="1754853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r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64173668-F603-1FCF-9229-DC2B338B5B94}"/>
              </a:ext>
            </a:extLst>
          </p:cNvPr>
          <p:cNvSpPr/>
          <p:nvPr/>
        </p:nvSpPr>
        <p:spPr bwMode="auto">
          <a:xfrm rot="21358452">
            <a:off x="8180490" y="2059193"/>
            <a:ext cx="439619" cy="358941"/>
          </a:xfrm>
          <a:prstGeom prst="arc">
            <a:avLst>
              <a:gd name="adj1" fmla="val 16200000"/>
              <a:gd name="adj2" fmla="val 133084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CD0E31-F8B5-D259-0EFB-6C90FEBF3DA7}"/>
              </a:ext>
            </a:extLst>
          </p:cNvPr>
          <p:cNvSpPr txBox="1"/>
          <p:nvPr/>
        </p:nvSpPr>
        <p:spPr>
          <a:xfrm>
            <a:off x="8534400" y="1832328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i="1" dirty="0"/>
              <a:t>θ</a:t>
            </a:r>
            <a:r>
              <a:rPr lang="en-US" sz="2000" i="1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FFBF7AD-8B1C-AD41-6356-6C524DB4F4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105" y="3718212"/>
            <a:ext cx="2857384" cy="139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76B6508-B1D7-381A-95D9-63C8FB736B4C}"/>
              </a:ext>
            </a:extLst>
          </p:cNvPr>
          <p:cNvSpPr txBox="1"/>
          <p:nvPr/>
        </p:nvSpPr>
        <p:spPr>
          <a:xfrm>
            <a:off x="5867399" y="4914900"/>
            <a:ext cx="263645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>
                <a:solidFill>
                  <a:srgbClr val="009900"/>
                </a:solidFill>
                <a:effectLst/>
                <a:latin typeface="g_d0_f1"/>
              </a:rPr>
              <a:t>Preece</a:t>
            </a:r>
            <a:r>
              <a:rPr lang="en-US" sz="800" dirty="0">
                <a:solidFill>
                  <a:srgbClr val="009900"/>
                </a:solidFill>
                <a:effectLst/>
                <a:latin typeface="g_d0_f1"/>
              </a:rPr>
              <a:t> &amp; </a:t>
            </a:r>
            <a:r>
              <a:rPr lang="en-US" sz="800" dirty="0" err="1">
                <a:solidFill>
                  <a:srgbClr val="009900"/>
                </a:solidFill>
                <a:effectLst/>
                <a:latin typeface="g_d0_f1"/>
              </a:rPr>
              <a:t>Milanović</a:t>
            </a:r>
            <a:r>
              <a:rPr lang="en-US" sz="800" dirty="0">
                <a:solidFill>
                  <a:srgbClr val="009900"/>
                </a:solidFill>
                <a:effectLst/>
                <a:latin typeface="g_d0_f1"/>
              </a:rPr>
              <a:t>, 10.1109/TPWRS.2015.2417204</a:t>
            </a:r>
            <a:endParaRPr lang="en-US" sz="9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6A00C5-1BD7-B47D-2632-052D028A4675}"/>
              </a:ext>
            </a:extLst>
          </p:cNvPr>
          <p:cNvSpPr txBox="1"/>
          <p:nvPr/>
        </p:nvSpPr>
        <p:spPr>
          <a:xfrm>
            <a:off x="5740662" y="4237230"/>
            <a:ext cx="676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cos </a:t>
            </a:r>
            <a:r>
              <a:rPr lang="el-GR" sz="1400" i="1" dirty="0"/>
              <a:t>θ</a:t>
            </a:r>
            <a:r>
              <a:rPr lang="en-US" sz="1400" i="1" dirty="0"/>
              <a:t> </a:t>
            </a:r>
            <a:endParaRPr lang="en-US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AED4C9-573F-7460-A533-54CB34137F65}"/>
              </a:ext>
            </a:extLst>
          </p:cNvPr>
          <p:cNvSpPr txBox="1"/>
          <p:nvPr/>
        </p:nvSpPr>
        <p:spPr>
          <a:xfrm>
            <a:off x="5334000" y="4868871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r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8311619-335D-8AD0-7718-3D7AC6B87100}"/>
              </a:ext>
            </a:extLst>
          </p:cNvPr>
          <p:cNvCxnSpPr>
            <a:cxnSpLocks/>
          </p:cNvCxnSpPr>
          <p:nvPr/>
        </p:nvCxnSpPr>
        <p:spPr bwMode="auto">
          <a:xfrm>
            <a:off x="6641050" y="2096279"/>
            <a:ext cx="1527382" cy="1370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177775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66CBF6-6222-916A-5A36-8EEF4F1C23F1}"/>
              </a:ext>
            </a:extLst>
          </p:cNvPr>
          <p:cNvCxnSpPr>
            <a:cxnSpLocks/>
          </p:cNvCxnSpPr>
          <p:nvPr/>
        </p:nvCxnSpPr>
        <p:spPr bwMode="auto">
          <a:xfrm>
            <a:off x="6076950" y="2297838"/>
            <a:ext cx="2762250" cy="14794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CACC9E9-FC30-D64F-941F-43B4CD0A4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382000" cy="895350"/>
          </a:xfrm>
        </p:spPr>
        <p:txBody>
          <a:bodyPr/>
          <a:lstStyle/>
          <a:p>
            <a:r>
              <a:rPr lang="en-US" dirty="0"/>
              <a:t>Data generation aims to sample a broad, homogeneous representation of configurations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7C791A-D21F-D232-5634-4846CBD3BE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FDFA53-8008-ED10-ECE1-BB8BDFF68D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262248">
            <a:off x="7374800" y="2160232"/>
            <a:ext cx="1524000" cy="304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CD518A-377D-3DBF-B1AD-0CD2DC45F7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0550" y="2109984"/>
            <a:ext cx="381000" cy="3757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1230864-6D3D-32DB-5DB6-C29A7F371303}"/>
              </a:ext>
            </a:extLst>
          </p:cNvPr>
          <p:cNvSpPr txBox="1"/>
          <p:nvPr/>
        </p:nvSpPr>
        <p:spPr>
          <a:xfrm>
            <a:off x="7343251" y="1754853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r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64173668-F603-1FCF-9229-DC2B338B5B94}"/>
              </a:ext>
            </a:extLst>
          </p:cNvPr>
          <p:cNvSpPr/>
          <p:nvPr/>
        </p:nvSpPr>
        <p:spPr bwMode="auto">
          <a:xfrm rot="21358452">
            <a:off x="8180490" y="2059193"/>
            <a:ext cx="439619" cy="358941"/>
          </a:xfrm>
          <a:prstGeom prst="arc">
            <a:avLst>
              <a:gd name="adj1" fmla="val 16200000"/>
              <a:gd name="adj2" fmla="val 133084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CD0E31-F8B5-D259-0EFB-6C90FEBF3DA7}"/>
              </a:ext>
            </a:extLst>
          </p:cNvPr>
          <p:cNvSpPr txBox="1"/>
          <p:nvPr/>
        </p:nvSpPr>
        <p:spPr>
          <a:xfrm>
            <a:off x="8534400" y="1832328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i="1" dirty="0"/>
              <a:t>θ</a:t>
            </a:r>
            <a:r>
              <a:rPr lang="en-US" sz="2000" i="1" dirty="0"/>
              <a:t> 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8311619-335D-8AD0-7718-3D7AC6B87100}"/>
              </a:ext>
            </a:extLst>
          </p:cNvPr>
          <p:cNvCxnSpPr>
            <a:cxnSpLocks/>
          </p:cNvCxnSpPr>
          <p:nvPr/>
        </p:nvCxnSpPr>
        <p:spPr bwMode="auto">
          <a:xfrm>
            <a:off x="6641050" y="2096279"/>
            <a:ext cx="1527382" cy="1370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95E3DCE8-1263-10B1-3171-51B4B22DDBD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560" y="1200149"/>
            <a:ext cx="5867606" cy="365992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4C5C30A-636B-CB86-1139-4C259DAB8D03}"/>
              </a:ext>
            </a:extLst>
          </p:cNvPr>
          <p:cNvSpPr txBox="1"/>
          <p:nvPr/>
        </p:nvSpPr>
        <p:spPr>
          <a:xfrm>
            <a:off x="614002" y="1447076"/>
            <a:ext cx="676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cos </a:t>
            </a:r>
            <a:r>
              <a:rPr lang="el-GR" sz="1400" i="1" dirty="0"/>
              <a:t>θ</a:t>
            </a:r>
            <a:r>
              <a:rPr lang="en-US" sz="1400" i="1" dirty="0"/>
              <a:t> </a:t>
            </a:r>
            <a:endParaRPr lang="en-US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380EE1-F254-A96A-B20E-997E6130AA3C}"/>
              </a:ext>
            </a:extLst>
          </p:cNvPr>
          <p:cNvSpPr txBox="1"/>
          <p:nvPr/>
        </p:nvSpPr>
        <p:spPr>
          <a:xfrm>
            <a:off x="5257800" y="4736583"/>
            <a:ext cx="53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1A954F-DD80-28A9-1C10-7E6A3EEC4D24}"/>
              </a:ext>
            </a:extLst>
          </p:cNvPr>
          <p:cNvSpPr txBox="1"/>
          <p:nvPr/>
        </p:nvSpPr>
        <p:spPr>
          <a:xfrm>
            <a:off x="6301476" y="3427751"/>
            <a:ext cx="24615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Energy and geometry filters are applied to eliminate irrelevant data</a:t>
            </a:r>
            <a:endParaRPr lang="en-US" sz="1600" dirty="0">
              <a:solidFill>
                <a:srgbClr val="015BB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35244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79CB2-5480-F7DB-96EB-D6F26A866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High-level ab initio calculations of the energy are performed for each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0165E3-4367-86EC-F4FD-AE2EDFDD62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350C2C-2B25-6CF6-9159-ACBBC8C05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MP2 theory</a:t>
            </a:r>
          </a:p>
          <a:p>
            <a:r>
              <a:rPr lang="en-US" dirty="0" err="1"/>
              <a:t>aug</a:t>
            </a:r>
            <a:r>
              <a:rPr lang="en-US" dirty="0"/>
              <a:t>-cc-</a:t>
            </a:r>
            <a:r>
              <a:rPr lang="en-US" dirty="0" err="1"/>
              <a:t>pVTZ</a:t>
            </a:r>
            <a:r>
              <a:rPr lang="en-US" dirty="0"/>
              <a:t> basis set</a:t>
            </a:r>
          </a:p>
          <a:p>
            <a:r>
              <a:rPr lang="en-US" dirty="0"/>
              <a:t>1122 configurations from LHC</a:t>
            </a:r>
          </a:p>
          <a:p>
            <a:r>
              <a:rPr lang="en-US" dirty="0" err="1"/>
              <a:t>Molpro</a:t>
            </a:r>
            <a:r>
              <a:rPr lang="en-US" dirty="0"/>
              <a:t> software</a:t>
            </a:r>
          </a:p>
        </p:txBody>
      </p:sp>
    </p:spTree>
    <p:extLst>
      <p:ext uri="{BB962C8B-B14F-4D97-AF65-F5344CB8AC3E}">
        <p14:creationId xmlns:p14="http://schemas.microsoft.com/office/powerpoint/2010/main" val="12608010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C70E6-51E0-5A34-F836-45719D228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X</a:t>
            </a:r>
            <a:r>
              <a:rPr lang="en-US" dirty="0"/>
              <a:t> data provides an </a:t>
            </a:r>
            <a:r>
              <a:rPr lang="en-US" dirty="0" err="1"/>
              <a:t>overspecified</a:t>
            </a:r>
            <a:r>
              <a:rPr lang="en-US" dirty="0"/>
              <a:t> representation of configuration</a:t>
            </a:r>
            <a:endParaRPr lang="en-US" i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5B4956-5688-7859-DBC7-5A51DB11E2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3875C-F510-D546-9F59-7183AB9FA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x</a:t>
            </a:r>
            <a:r>
              <a:rPr lang="en-US" b="1" i="1" dirty="0"/>
              <a:t> </a:t>
            </a:r>
            <a:r>
              <a:rPr lang="en-US" dirty="0"/>
              <a:t>is formed from three distances</a:t>
            </a: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9204D3-532B-150C-09FE-95D065F244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496" y="2038350"/>
            <a:ext cx="4953000" cy="2590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14C75D-1FA0-95DD-D0DB-9CFF53DF15F2}"/>
              </a:ext>
            </a:extLst>
          </p:cNvPr>
          <p:cNvSpPr txBox="1"/>
          <p:nvPr/>
        </p:nvSpPr>
        <p:spPr>
          <a:xfrm>
            <a:off x="645496" y="1576685"/>
            <a:ext cx="4920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1/</a:t>
            </a:r>
            <a:r>
              <a:rPr lang="en-US" i="1" dirty="0"/>
              <a:t>r</a:t>
            </a:r>
            <a:r>
              <a:rPr lang="en-US" baseline="-25000" dirty="0"/>
              <a:t>O1-Ne   </a:t>
            </a:r>
            <a:r>
              <a:rPr lang="en-US" dirty="0"/>
              <a:t>1/</a:t>
            </a:r>
            <a:r>
              <a:rPr lang="en-US" i="1" dirty="0"/>
              <a:t>r</a:t>
            </a:r>
            <a:r>
              <a:rPr lang="en-US" baseline="-25000" dirty="0"/>
              <a:t>O2-Ne</a:t>
            </a:r>
            <a:r>
              <a:rPr lang="en-US" i="1" dirty="0"/>
              <a:t>   </a:t>
            </a:r>
            <a:r>
              <a:rPr lang="en-US" dirty="0"/>
              <a:t>1/</a:t>
            </a:r>
            <a:r>
              <a:rPr lang="en-US" i="1" dirty="0" err="1"/>
              <a:t>r</a:t>
            </a:r>
            <a:r>
              <a:rPr lang="en-US" baseline="-25000" dirty="0" err="1"/>
              <a:t>C</a:t>
            </a:r>
            <a:r>
              <a:rPr lang="en-US" baseline="-25000" dirty="0"/>
              <a:t>-Ne</a:t>
            </a:r>
            <a:r>
              <a:rPr lang="en-US" i="1" dirty="0"/>
              <a:t>        </a:t>
            </a:r>
            <a:r>
              <a:rPr lang="en-US" dirty="0"/>
              <a:t>energy</a:t>
            </a:r>
            <a:endParaRPr lang="en-US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504735-5B88-B401-DDA8-804B0B0BAA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262248">
            <a:off x="7020333" y="1550632"/>
            <a:ext cx="1524000" cy="304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4F019B-C9CE-13D4-98C0-073BC3E38C6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83" y="1500384"/>
            <a:ext cx="381000" cy="37570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BD53F00-D023-347B-0A4E-DBC54326668F}"/>
              </a:ext>
            </a:extLst>
          </p:cNvPr>
          <p:cNvCxnSpPr/>
          <p:nvPr/>
        </p:nvCxnSpPr>
        <p:spPr bwMode="auto">
          <a:xfrm flipV="1">
            <a:off x="6324600" y="1123950"/>
            <a:ext cx="1828800" cy="533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6C383D-161E-3239-0BB5-F73B22660BFC}"/>
              </a:ext>
            </a:extLst>
          </p:cNvPr>
          <p:cNvCxnSpPr>
            <a:cxnSpLocks/>
          </p:cNvCxnSpPr>
          <p:nvPr/>
        </p:nvCxnSpPr>
        <p:spPr bwMode="auto">
          <a:xfrm>
            <a:off x="6324600" y="1657350"/>
            <a:ext cx="1447800" cy="76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5B4FD0C-F78F-BF17-A7EC-3F498F69D3A5}"/>
              </a:ext>
            </a:extLst>
          </p:cNvPr>
          <p:cNvCxnSpPr>
            <a:cxnSpLocks/>
          </p:cNvCxnSpPr>
          <p:nvPr/>
        </p:nvCxnSpPr>
        <p:spPr bwMode="auto">
          <a:xfrm>
            <a:off x="6324600" y="1657350"/>
            <a:ext cx="1143000" cy="5951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17B47960-3033-F08E-E839-FD463CF86F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5352" y="4539305"/>
            <a:ext cx="88900" cy="50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CF9B79B-136D-F92F-0CB3-C060683A32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726" y="4539305"/>
            <a:ext cx="88900" cy="508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031982C-146E-4F80-69D3-B633D362F4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1700" y="4533899"/>
            <a:ext cx="88900" cy="508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B128A1C-FB9A-C919-DC47-209F018A73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4474" y="4533899"/>
            <a:ext cx="88900" cy="508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BAA0EDE-40A3-AC3C-D80D-53A68546FACD}"/>
              </a:ext>
            </a:extLst>
          </p:cNvPr>
          <p:cNvSpPr txBox="1"/>
          <p:nvPr/>
        </p:nvSpPr>
        <p:spPr>
          <a:xfrm>
            <a:off x="6022949" y="3428821"/>
            <a:ext cx="27400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Also, it is found that performance improves by using 1/</a:t>
            </a:r>
            <a:r>
              <a:rPr lang="en-US" sz="1800" i="1" dirty="0"/>
              <a:t>r</a:t>
            </a:r>
            <a:r>
              <a:rPr lang="en-US" sz="1800" dirty="0"/>
              <a:t> rather than </a:t>
            </a:r>
            <a:r>
              <a:rPr lang="en-US" sz="1800" i="1" dirty="0"/>
              <a:t>r</a:t>
            </a:r>
            <a:r>
              <a:rPr lang="en-US" sz="1800" dirty="0"/>
              <a:t> to form the </a:t>
            </a:r>
            <a:r>
              <a:rPr lang="en-US" sz="1800" b="1" dirty="0"/>
              <a:t>x</a:t>
            </a:r>
            <a:r>
              <a:rPr lang="en-US" sz="1800" dirty="0"/>
              <a:t> vector</a:t>
            </a:r>
          </a:p>
        </p:txBody>
      </p:sp>
    </p:spTree>
    <p:extLst>
      <p:ext uri="{BB962C8B-B14F-4D97-AF65-F5344CB8AC3E}">
        <p14:creationId xmlns:p14="http://schemas.microsoft.com/office/powerpoint/2010/main" val="8232681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A7D1D-BE97-C47B-C82D-902F3F578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Data augmentation</a:t>
            </a:r>
            <a:r>
              <a:rPr lang="en-US" dirty="0"/>
              <a:t> exploits symmetries to provide additional data for free</a:t>
            </a:r>
            <a:endParaRPr lang="en-US" i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12A315-E5E1-CACB-3EFF-9079C39BCF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8A5801-FD88-6BAA-B775-7DAA0010B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These have different </a:t>
            </a:r>
            <a:r>
              <a:rPr lang="en-US" b="1" dirty="0"/>
              <a:t>x</a:t>
            </a:r>
            <a:r>
              <a:rPr lang="en-US" dirty="0"/>
              <a:t> but the same energy</a:t>
            </a:r>
            <a:r>
              <a:rPr lang="en-US" b="1" dirty="0"/>
              <a:t> 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49B8AE-774A-0334-6A5E-56D97E365FE7}"/>
              </a:ext>
            </a:extLst>
          </p:cNvPr>
          <p:cNvGrpSpPr/>
          <p:nvPr/>
        </p:nvGrpSpPr>
        <p:grpSpPr>
          <a:xfrm>
            <a:off x="838283" y="1931632"/>
            <a:ext cx="2057317" cy="1524000"/>
            <a:chOff x="838283" y="1931632"/>
            <a:chExt cx="2057317" cy="1524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9FD3EA8-7968-A621-5CAF-87863246A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7262248">
              <a:off x="1762533" y="2541232"/>
              <a:ext cx="1524000" cy="3048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E2C8B6A-5B7B-D3B2-1438-23521821DC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808080"/>
                </a:clrFrom>
                <a:clrTo>
                  <a:srgbClr val="80808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8283" y="2490984"/>
              <a:ext cx="381000" cy="375708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E1A7DD6-FD82-5FEC-B65F-FC2C0FDE3F59}"/>
                </a:ext>
              </a:extLst>
            </p:cNvPr>
            <p:cNvCxnSpPr/>
            <p:nvPr/>
          </p:nvCxnSpPr>
          <p:spPr bwMode="auto">
            <a:xfrm flipV="1">
              <a:off x="1066800" y="2114550"/>
              <a:ext cx="1828800" cy="533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6515C6B-D06A-678B-2EAF-36535679274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66800" y="2647950"/>
              <a:ext cx="1447800" cy="762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6C7DDD7-BD5F-E7AE-0EBA-B66B5680D6A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66800" y="2647950"/>
              <a:ext cx="1143000" cy="5951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CAC8B59-6263-85EC-83B4-0E2C756F0215}"/>
              </a:ext>
            </a:extLst>
          </p:cNvPr>
          <p:cNvGrpSpPr/>
          <p:nvPr/>
        </p:nvGrpSpPr>
        <p:grpSpPr>
          <a:xfrm flipV="1">
            <a:off x="4419600" y="1962150"/>
            <a:ext cx="2057317" cy="1524000"/>
            <a:chOff x="838283" y="1931632"/>
            <a:chExt cx="2057317" cy="152400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9FFCA91-2F9C-6EE9-F9DE-398E7C44B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7262248">
              <a:off x="1762533" y="2541232"/>
              <a:ext cx="1524000" cy="3048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6C6F1FE-682E-2078-2A4E-783F5A3943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808080"/>
                </a:clrFrom>
                <a:clrTo>
                  <a:srgbClr val="80808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838283" y="2490984"/>
              <a:ext cx="381000" cy="375708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AD26148-9903-DE6D-F6B0-2D3D668F04BA}"/>
                </a:ext>
              </a:extLst>
            </p:cNvPr>
            <p:cNvCxnSpPr/>
            <p:nvPr/>
          </p:nvCxnSpPr>
          <p:spPr bwMode="auto">
            <a:xfrm flipV="1">
              <a:off x="1066800" y="2114550"/>
              <a:ext cx="1828800" cy="533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445B77F-228E-373C-CB67-5D8E4D4D90B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66800" y="2647950"/>
              <a:ext cx="1447800" cy="762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1241C86-EB42-96E8-0F54-E8644045E6D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66800" y="2647950"/>
              <a:ext cx="1143000" cy="5951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49859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07E20-6BC6-7280-0EF8-B9789F1D0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Gaussian process kernel includes the symmetry of the molecules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DF71B7-93F9-2795-7834-B85264C102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CEA27C-C978-651D-9E0D-5F6291F25E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Different 𝓁</a:t>
            </a:r>
            <a:r>
              <a:rPr lang="en-US" baseline="-25000" dirty="0"/>
              <a:t>D</a:t>
            </a:r>
            <a:r>
              <a:rPr lang="en-US" dirty="0"/>
              <a:t> for each coordinate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Kernel is a sum over symmetric transformations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4E3AEA-ADC4-C933-EC39-234482938F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900" y="1719328"/>
            <a:ext cx="3721100" cy="863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93DE4E-817A-5D7A-AE63-AF6528C013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3233567"/>
            <a:ext cx="28702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07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2C6C6-E831-0925-76E2-287D609B4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with test data improves with size of training set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90FB16-A54A-9318-CF11-F31E2B4E37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24EBFA-DF58-C3CE-8380-46F01F8852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854354"/>
            <a:ext cx="5562600" cy="39226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17D6DD-01C5-67AD-2329-F99DD3146797}"/>
              </a:ext>
            </a:extLst>
          </p:cNvPr>
          <p:cNvSpPr txBox="1"/>
          <p:nvPr/>
        </p:nvSpPr>
        <p:spPr>
          <a:xfrm>
            <a:off x="4724400" y="1472705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formed from </a:t>
            </a:r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en-US" sz="1200" b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71E0D1-02F6-354B-4048-95170E6EF02B}"/>
              </a:ext>
            </a:extLst>
          </p:cNvPr>
          <p:cNvSpPr txBox="1"/>
          <p:nvPr/>
        </p:nvSpPr>
        <p:spPr>
          <a:xfrm>
            <a:off x="3962400" y="2531458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formed from 1/</a:t>
            </a:r>
            <a:r>
              <a:rPr lang="en-US" sz="12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en-US" sz="1200" b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0544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4CDD9-92F8-7713-65CB-41DB82706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follow-up study for CO2-Ar shows excellent agreement with experiment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9136F5-F400-4824-53C9-DEB779061E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BC494B-318D-0E87-0795-7B4C7FDC4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5105400" cy="3581400"/>
          </a:xfrm>
        </p:spPr>
        <p:txBody>
          <a:bodyPr/>
          <a:lstStyle/>
          <a:p>
            <a:r>
              <a:rPr lang="en-US" sz="2000" dirty="0"/>
              <a:t>CCSD(T) theory, extrapolation to infinite basis set</a:t>
            </a:r>
          </a:p>
          <a:p>
            <a:r>
              <a:rPr lang="en-US" sz="2000" dirty="0"/>
              <a:t>2-and 3-body potentials used to compute mixture virial coefficients up to 5</a:t>
            </a:r>
            <a:r>
              <a:rPr lang="en-US" sz="2000" baseline="30000" dirty="0"/>
              <a:t>th</a:t>
            </a:r>
            <a:r>
              <a:rPr lang="en-US" sz="2000" dirty="0"/>
              <a:t> order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543530-E6CE-384D-1763-AEE0EBA820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950" y="2511375"/>
            <a:ext cx="8645932" cy="2495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350444-1796-7C36-66A4-46E4A5EE78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1022528"/>
            <a:ext cx="3429000" cy="120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5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5991B08-CD7B-5552-79BC-9C5282CC5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will walk through the major elements using a simple, specific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D3A72E-0B35-9EEA-B26C-672EB15F36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722CB-CB2A-6F4D-A54B-21F740C171D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FD3646-B992-6DE8-4494-6AB894B15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Formulate a model that reproduces the Lennard-Jones potential based on 3 data points: </a:t>
            </a:r>
            <a:r>
              <a:rPr lang="en-US" i="1" dirty="0"/>
              <a:t>x</a:t>
            </a:r>
            <a:r>
              <a:rPr lang="en-US" dirty="0"/>
              <a:t> = 1, 1.2, 1.5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ABC13F6-522C-BD6A-0D70-B5AAC6B990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6400" y="2082800"/>
            <a:ext cx="4572000" cy="28321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C5CCD44-FE7D-8777-2B83-879B76A2C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2048636"/>
            <a:ext cx="1518640" cy="84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37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57FA1F1-27D7-0E5F-C94B-B47842FF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Reading/Viewing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B344EE-1EB7-4912-3B3B-109EFBD31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685800"/>
            <a:ext cx="8915400" cy="4171950"/>
          </a:xfrm>
        </p:spPr>
        <p:txBody>
          <a:bodyPr/>
          <a:lstStyle/>
          <a:p>
            <a:r>
              <a:rPr lang="en-US" dirty="0"/>
              <a:t>C. E. Rasmussen &amp; C. K. I. Williams, </a:t>
            </a:r>
            <a:r>
              <a:rPr lang="en-US" i="1" dirty="0"/>
              <a:t>Gaussian Processes for Machine Learning</a:t>
            </a:r>
            <a:r>
              <a:rPr lang="en-US" dirty="0"/>
              <a:t>, the MIT Press, 2006. Chapters 1 and 2.</a:t>
            </a:r>
          </a:p>
          <a:p>
            <a:pPr lvl="1"/>
            <a:r>
              <a:rPr lang="en-US" dirty="0">
                <a:hlinkClick r:id="rId2"/>
              </a:rPr>
              <a:t>www.GaussianProcess.org/gpml</a:t>
            </a:r>
            <a:endParaRPr lang="en-US" dirty="0"/>
          </a:p>
          <a:p>
            <a:r>
              <a:rPr lang="en-US" i="1" dirty="0"/>
              <a:t>Quantum Chemistry in the Age of Machine Learning</a:t>
            </a:r>
            <a:r>
              <a:rPr lang="en-US" dirty="0"/>
              <a:t>, edited by P. O. </a:t>
            </a:r>
            <a:r>
              <a:rPr lang="en-US" dirty="0" err="1"/>
              <a:t>Dral</a:t>
            </a:r>
            <a:endParaRPr lang="en-US" dirty="0"/>
          </a:p>
          <a:p>
            <a:pPr lvl="1">
              <a:defRPr/>
            </a:pPr>
            <a:r>
              <a:rPr kumimoji="0" lang="en-US" sz="2200" b="0" i="1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Times New Roman"/>
                <a:ea typeface="ＭＳ Ｐゴシック" pitchFamily="-109" charset="-128"/>
              </a:rPr>
              <a:t>Chapter 9. Kernel </a:t>
            </a:r>
            <a:r>
              <a:rPr lang="en-US" i="1" dirty="0">
                <a:latin typeface="Times New Roman"/>
              </a:rPr>
              <a:t>Methods, </a:t>
            </a:r>
            <a:r>
              <a:rPr lang="en-US" dirty="0">
                <a:latin typeface="Times New Roman"/>
              </a:rPr>
              <a:t>Max Pinheiro Jr. and </a:t>
            </a:r>
            <a:r>
              <a:rPr lang="en-US" dirty="0" err="1">
                <a:latin typeface="Times New Roman"/>
              </a:rPr>
              <a:t>Pavlo</a:t>
            </a:r>
            <a:r>
              <a:rPr lang="en-US" dirty="0">
                <a:latin typeface="Times New Roman"/>
              </a:rPr>
              <a:t> O. </a:t>
            </a:r>
            <a:r>
              <a:rPr lang="en-US" dirty="0" err="1">
                <a:latin typeface="Times New Roman"/>
              </a:rPr>
              <a:t>Dral</a:t>
            </a:r>
            <a:endParaRPr kumimoji="0" lang="en-US" sz="2200" b="0" u="none" strike="noStrike" kern="0" cap="none" spc="0" normalizeH="0" baseline="0" noProof="0" dirty="0">
              <a:ln>
                <a:noFill/>
              </a:ln>
              <a:solidFill>
                <a:srgbClr val="015BBC"/>
              </a:solidFill>
              <a:effectLst/>
              <a:uLnTx/>
              <a:uFillTx/>
              <a:latin typeface="Times New Roman"/>
              <a:ea typeface="ＭＳ Ｐゴシック" pitchFamily="-109" charset="-128"/>
            </a:endParaRPr>
          </a:p>
          <a:p>
            <a:pPr lvl="1"/>
            <a:r>
              <a:rPr lang="en-US" i="1" dirty="0"/>
              <a:t>Chapter 10. Bayesian Inference</a:t>
            </a:r>
            <a:r>
              <a:rPr lang="en-US" dirty="0"/>
              <a:t>, Wei Liang and </a:t>
            </a:r>
            <a:r>
              <a:rPr lang="en-US" dirty="0" err="1"/>
              <a:t>Hongsheng</a:t>
            </a:r>
            <a:r>
              <a:rPr lang="en-US" dirty="0"/>
              <a:t> Dai</a:t>
            </a:r>
          </a:p>
          <a:p>
            <a:pPr lvl="1"/>
            <a:r>
              <a:rPr lang="en-US" dirty="0"/>
              <a:t>Posted on UBLearns</a:t>
            </a:r>
          </a:p>
          <a:p>
            <a:r>
              <a:rPr lang="en-US" dirty="0"/>
              <a:t>A Visual Exploration of Gaussian Processes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distill.pub</a:t>
            </a:r>
            <a:r>
              <a:rPr lang="en-US" dirty="0"/>
              <a:t>/2019/visual-exploration-gaussian-processes/</a:t>
            </a:r>
          </a:p>
          <a:p>
            <a:pPr lvl="1"/>
            <a:endParaRPr lang="en-US" i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89699-823C-83E4-4AD5-A72BB29ABA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19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40A98-63D5-83F7-5235-384C052C3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7848600" cy="895350"/>
          </a:xfrm>
        </p:spPr>
        <p:txBody>
          <a:bodyPr/>
          <a:lstStyle/>
          <a:p>
            <a:r>
              <a:rPr lang="en-US" dirty="0"/>
              <a:t>Start with a linear model in terms of the single input parameter </a:t>
            </a:r>
            <a:r>
              <a:rPr lang="en-US" i="1" dirty="0"/>
              <a:t>x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DBF110-B21F-6575-0ECF-5FA47C2342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714540-D1D1-05B5-B5AB-E67947988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419" y="926478"/>
            <a:ext cx="8951381" cy="3702672"/>
          </a:xfrm>
        </p:spPr>
        <p:txBody>
          <a:bodyPr/>
          <a:lstStyle/>
          <a:p>
            <a:r>
              <a:rPr lang="en-US" i="1" dirty="0"/>
              <a:t>u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 = </a:t>
            </a:r>
            <a:r>
              <a:rPr lang="en-US" i="1" dirty="0"/>
              <a:t>w</a:t>
            </a:r>
            <a:r>
              <a:rPr lang="en-US" baseline="-25000" dirty="0"/>
              <a:t>1</a:t>
            </a:r>
            <a:r>
              <a:rPr lang="en-US" i="1" dirty="0"/>
              <a:t> + w</a:t>
            </a:r>
            <a:r>
              <a:rPr lang="en-US" baseline="-25000" dirty="0"/>
              <a:t>2</a:t>
            </a:r>
            <a:r>
              <a:rPr lang="en-US" i="1" dirty="0"/>
              <a:t>x</a:t>
            </a:r>
          </a:p>
          <a:p>
            <a:pPr marL="457200" lvl="1" indent="0">
              <a:buNone/>
            </a:pPr>
            <a:r>
              <a:rPr lang="en-US" dirty="0"/>
              <a:t>Input design matrix	         </a:t>
            </a:r>
            <a:r>
              <a:rPr lang="en-US" dirty="0">
                <a:solidFill>
                  <a:srgbClr val="009900"/>
                </a:solidFill>
              </a:rPr>
              <a:t>Output</a:t>
            </a:r>
            <a:r>
              <a:rPr lang="en-US" dirty="0"/>
              <a:t>	   	</a:t>
            </a:r>
            <a:r>
              <a:rPr lang="en-US" dirty="0">
                <a:solidFill>
                  <a:srgbClr val="FFA500"/>
                </a:solidFill>
              </a:rPr>
              <a:t>Weights (TBD)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Posterior distribution of weights, via Bayes’ rule, is Gaussian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83965A6-6928-5439-E73C-28E74C4674DB}"/>
              </a:ext>
            </a:extLst>
          </p:cNvPr>
          <p:cNvSpPr txBox="1"/>
          <p:nvPr/>
        </p:nvSpPr>
        <p:spPr>
          <a:xfrm>
            <a:off x="3505200" y="2677787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this example, we assume some noise in </a:t>
            </a:r>
            <a:r>
              <a:rPr lang="en-US" sz="9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values: </a:t>
            </a:r>
            <a:r>
              <a:rPr lang="el-GR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900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≡ 0.1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74B0B4-EB30-A5C0-3B6F-F3EC116B4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67" y="1837466"/>
            <a:ext cx="2361560" cy="7800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18CDC2-D365-2B97-AB5C-0111CD278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440" y="1803815"/>
            <a:ext cx="1549400" cy="787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2AAB472-866C-03DD-9220-3E2CF3D17FA1}"/>
              </a:ext>
            </a:extLst>
          </p:cNvPr>
          <p:cNvSpPr txBox="1"/>
          <p:nvPr/>
        </p:nvSpPr>
        <p:spPr>
          <a:xfrm>
            <a:off x="7518400" y="1581150"/>
            <a:ext cx="15091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FFA5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a Gaussian prior with zero mean, zero correlation, variance 10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3A1A91D-E192-5F75-F8B6-17C7AFB906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417" y="3423962"/>
            <a:ext cx="3568700" cy="368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7F3EB37-AE5A-7403-CDAB-16618B47E1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6444" y="1803815"/>
            <a:ext cx="2590800" cy="8404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D014F3-B325-E98F-995F-AFE2F97B3A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5524" y="2211532"/>
            <a:ext cx="1356443" cy="47246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DA40AE6-B282-9890-DBEB-A3E76F78A0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969" y="3849869"/>
            <a:ext cx="7772400" cy="71287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6F2F7B8-21AB-D241-4070-9E4BF9B7FA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469" y="4565146"/>
            <a:ext cx="6639760" cy="72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7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D0680-47B3-3FE9-02E4-65A1C4B4C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895350"/>
          </a:xfrm>
        </p:spPr>
        <p:txBody>
          <a:bodyPr/>
          <a:lstStyle/>
          <a:p>
            <a:r>
              <a:rPr lang="en-US" dirty="0"/>
              <a:t>The posterior distribution of weights shows a strong correlation between slope and </a:t>
            </a:r>
            <a:r>
              <a:rPr lang="en-US" dirty="0" err="1"/>
              <a:t>intercapt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9C2ACC-90F4-D872-3979-23EC060643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92A51D-FBF2-3CFE-78E5-C04F26E30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Prior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Posterior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E009F7-F345-CBB7-7074-E892D7920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409950"/>
            <a:ext cx="4517125" cy="52544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90F5C5B-5C2E-FB1A-1902-FD3F54FDB171}"/>
              </a:ext>
            </a:extLst>
          </p:cNvPr>
          <p:cNvGrpSpPr/>
          <p:nvPr/>
        </p:nvGrpSpPr>
        <p:grpSpPr>
          <a:xfrm>
            <a:off x="4142683" y="1055453"/>
            <a:ext cx="4889221" cy="4016829"/>
            <a:chOff x="2990693" y="1089358"/>
            <a:chExt cx="4889221" cy="401682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F10B3F5-8EEB-8AF4-8049-676BA42B7C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21753"/>
            <a:stretch/>
          </p:blipFill>
          <p:spPr>
            <a:xfrm>
              <a:off x="2990693" y="1089358"/>
              <a:ext cx="4889221" cy="401682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72FA5D6-310F-9631-8984-E853D9896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99300" y="1733550"/>
              <a:ext cx="780614" cy="524208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AE8AC51-BCC2-3C2C-C6B2-E7D99AE848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1690671"/>
            <a:ext cx="3293683" cy="62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90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C392B-1116-7DAE-D4DB-A57D5573B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estimated from the fit at any point is given as a Gaussian distribution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113025-3B79-95CE-DB1D-E19E1DE9B1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7A5A0A-6891-15E1-346E-261754675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5257800" cy="3581400"/>
          </a:xfrm>
        </p:spPr>
        <p:txBody>
          <a:bodyPr/>
          <a:lstStyle/>
          <a:p>
            <a:r>
              <a:rPr lang="en-US" dirty="0"/>
              <a:t>Average the output from all possible linear models </a:t>
            </a:r>
            <a:r>
              <a:rPr lang="en-US" dirty="0" err="1"/>
              <a:t>w.r.t.</a:t>
            </a:r>
            <a:r>
              <a:rPr lang="en-US" dirty="0"/>
              <a:t> the Gaussian posterior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5AA7779-D5E5-9634-03AC-478A44860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751" y="2289553"/>
            <a:ext cx="4238229" cy="262534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CB661B3-9DBC-4277-086E-0E842FAFB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995" y="3661352"/>
            <a:ext cx="4088319" cy="30354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FD07156-BCDD-DC8E-B351-D56C155E763C}"/>
              </a:ext>
            </a:extLst>
          </p:cNvPr>
          <p:cNvSpPr txBox="1"/>
          <p:nvPr/>
        </p:nvSpPr>
        <p:spPr>
          <a:xfrm>
            <a:off x="1062016" y="2433250"/>
            <a:ext cx="12723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1200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≡ 0.1</a:t>
            </a:r>
            <a:endParaRPr lang="en-US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C8568E-5A1F-CEC4-BDB5-7157F34E75B4}"/>
              </a:ext>
            </a:extLst>
          </p:cNvPr>
          <p:cNvSpPr txBox="1"/>
          <p:nvPr/>
        </p:nvSpPr>
        <p:spPr>
          <a:xfrm>
            <a:off x="650242" y="4885505"/>
            <a:ext cx="35827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uncertainties represented as 2 standard deviations</a:t>
            </a:r>
            <a:endParaRPr lang="en-US" sz="11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C450717-9BC5-1CFB-FEBD-557992BF93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160" y="2384861"/>
            <a:ext cx="1246370" cy="434129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B1117925-0452-D704-67C7-C4FFDE5CCA56}"/>
              </a:ext>
            </a:extLst>
          </p:cNvPr>
          <p:cNvGrpSpPr/>
          <p:nvPr/>
        </p:nvGrpSpPr>
        <p:grpSpPr>
          <a:xfrm>
            <a:off x="3390521" y="1678339"/>
            <a:ext cx="5636817" cy="1786821"/>
            <a:chOff x="3390521" y="1678339"/>
            <a:chExt cx="5636817" cy="178682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A789E2E-7972-8A1D-B2C8-06EAB1FB5772}"/>
                </a:ext>
              </a:extLst>
            </p:cNvPr>
            <p:cNvGrpSpPr/>
            <p:nvPr/>
          </p:nvGrpSpPr>
          <p:grpSpPr>
            <a:xfrm>
              <a:off x="3390521" y="1678339"/>
              <a:ext cx="4949279" cy="1786821"/>
              <a:chOff x="134748" y="2202418"/>
              <a:chExt cx="4949279" cy="1786821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BD961E08-0DD5-2100-8BF1-D3FFC38024E6}"/>
                  </a:ext>
                </a:extLst>
              </p:cNvPr>
              <p:cNvGrpSpPr/>
              <p:nvPr/>
            </p:nvGrpSpPr>
            <p:grpSpPr>
              <a:xfrm>
                <a:off x="134748" y="2839959"/>
                <a:ext cx="4280111" cy="1149280"/>
                <a:chOff x="899402" y="2311854"/>
                <a:chExt cx="5109379" cy="1371954"/>
              </a:xfrm>
            </p:grpSpPr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6AB2ED76-4516-1026-64A8-13576F2A818A}"/>
                    </a:ext>
                  </a:extLst>
                </p:cNvPr>
                <p:cNvSpPr txBox="1"/>
                <p:nvPr/>
              </p:nvSpPr>
              <p:spPr>
                <a:xfrm>
                  <a:off x="899402" y="2549085"/>
                  <a:ext cx="832676" cy="44089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900" dirty="0">
                      <a:solidFill>
                        <a:srgbClr val="0099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predicted value</a:t>
                  </a:r>
                </a:p>
              </p:txBody>
            </p:sp>
            <p:cxnSp>
              <p:nvCxnSpPr>
                <p:cNvPr id="8" name="Straight Arrow Connector 7">
                  <a:extLst>
                    <a:ext uri="{FF2B5EF4-FFF2-40B4-BE49-F238E27FC236}">
                      <a16:creationId xmlns:a16="http://schemas.microsoft.com/office/drawing/2014/main" id="{9960A2F1-86EB-8152-EBDD-5D8279B00318}"/>
                    </a:ext>
                  </a:extLst>
                </p:cNvPr>
                <p:cNvCxnSpPr>
                  <a:cxnSpLocks/>
                  <a:stCxn id="7" idx="0"/>
                </p:cNvCxnSpPr>
                <p:nvPr/>
              </p:nvCxnSpPr>
              <p:spPr bwMode="auto">
                <a:xfrm flipH="1" flipV="1">
                  <a:off x="1263750" y="2381060"/>
                  <a:ext cx="51990" cy="168025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9" name="Straight Arrow Connector 8">
                  <a:extLst>
                    <a:ext uri="{FF2B5EF4-FFF2-40B4-BE49-F238E27FC236}">
                      <a16:creationId xmlns:a16="http://schemas.microsoft.com/office/drawing/2014/main" id="{7C03DB45-3AF4-0165-7FDE-6D58AEBB5E2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 flipV="1">
                  <a:off x="1905150" y="2311854"/>
                  <a:ext cx="152250" cy="341468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B089E329-FDBB-885E-175D-4103787EAAFA}"/>
                    </a:ext>
                  </a:extLst>
                </p:cNvPr>
                <p:cNvSpPr txBox="1"/>
                <p:nvPr/>
              </p:nvSpPr>
              <p:spPr>
                <a:xfrm>
                  <a:off x="1873349" y="2597604"/>
                  <a:ext cx="1283426" cy="6062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>
                      <a:solidFill>
                        <a:srgbClr val="0099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input vector</a:t>
                  </a:r>
                </a:p>
                <a:p>
                  <a:r>
                    <a:rPr lang="en-US" sz="900" dirty="0">
                      <a:solidFill>
                        <a:srgbClr val="0099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(just a scalar for this example)</a:t>
                  </a:r>
                </a:p>
              </p:txBody>
            </p:sp>
            <p:sp>
              <p:nvSpPr>
                <p:cNvPr id="11" name="Left Bracket 10">
                  <a:extLst>
                    <a:ext uri="{FF2B5EF4-FFF2-40B4-BE49-F238E27FC236}">
                      <a16:creationId xmlns:a16="http://schemas.microsoft.com/office/drawing/2014/main" id="{203CB3B7-517A-F4BA-A9BF-A43A56DED085}"/>
                    </a:ext>
                  </a:extLst>
                </p:cNvPr>
                <p:cNvSpPr/>
                <p:nvPr/>
              </p:nvSpPr>
              <p:spPr bwMode="auto">
                <a:xfrm rot="16200000">
                  <a:off x="4198502" y="2681722"/>
                  <a:ext cx="61196" cy="685800"/>
                </a:xfrm>
                <a:prstGeom prst="leftBracket">
                  <a:avLst/>
                </a:prstGeom>
                <a:noFill/>
                <a:ln w="12700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70C4EC61-4AE9-9178-2B14-0993F10718D0}"/>
                    </a:ext>
                  </a:extLst>
                </p:cNvPr>
                <p:cNvSpPr txBox="1"/>
                <p:nvPr/>
              </p:nvSpPr>
              <p:spPr>
                <a:xfrm>
                  <a:off x="3962400" y="3066095"/>
                  <a:ext cx="609600" cy="2755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>
                      <a:solidFill>
                        <a:srgbClr val="0099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mean</a:t>
                  </a: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1541A6A4-AC67-6CA6-04CE-CB6CF9DE3D2A}"/>
                    </a:ext>
                  </a:extLst>
                </p:cNvPr>
                <p:cNvSpPr txBox="1"/>
                <p:nvPr/>
              </p:nvSpPr>
              <p:spPr>
                <a:xfrm>
                  <a:off x="4753153" y="3095954"/>
                  <a:ext cx="1255628" cy="5878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>
                      <a:solidFill>
                        <a:srgbClr val="0099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Variance depends on x</a:t>
                  </a:r>
                  <a:r>
                    <a:rPr lang="en-US" sz="1600" baseline="-25000" dirty="0">
                      <a:solidFill>
                        <a:srgbClr val="0099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*</a:t>
                  </a:r>
                  <a:endParaRPr lang="en-US" sz="10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Left Bracket 13">
                  <a:extLst>
                    <a:ext uri="{FF2B5EF4-FFF2-40B4-BE49-F238E27FC236}">
                      <a16:creationId xmlns:a16="http://schemas.microsoft.com/office/drawing/2014/main" id="{A8C226B4-5BFE-5FF9-EF95-152ED95D93BC}"/>
                    </a:ext>
                  </a:extLst>
                </p:cNvPr>
                <p:cNvSpPr/>
                <p:nvPr/>
              </p:nvSpPr>
              <p:spPr bwMode="auto">
                <a:xfrm rot="16200000">
                  <a:off x="5259077" y="2383190"/>
                  <a:ext cx="65243" cy="1283426"/>
                </a:xfrm>
                <a:prstGeom prst="leftBracket">
                  <a:avLst/>
                </a:prstGeom>
                <a:noFill/>
                <a:ln w="12700" cap="flat" cmpd="sng" algn="ctr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-109" charset="0"/>
                  </a:endParaRPr>
                </a:p>
              </p:txBody>
            </p:sp>
          </p:grp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D4112C9-3514-0820-50A5-7DDE5B1F78EE}"/>
                  </a:ext>
                </a:extLst>
              </p:cNvPr>
              <p:cNvSpPr txBox="1"/>
              <p:nvPr/>
            </p:nvSpPr>
            <p:spPr>
              <a:xfrm>
                <a:off x="2904965" y="2217863"/>
                <a:ext cx="9035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Gaussian with </a:t>
                </a:r>
                <a:r>
                  <a:rPr lang="en-US" sz="900" dirty="0" err="1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stdev</a:t>
                </a:r>
                <a:r>
                  <a:rPr lang="en-US" sz="9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l-GR" sz="9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σ</a:t>
                </a:r>
                <a:r>
                  <a:rPr lang="en-US" sz="900" baseline="-250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endParaRPr lang="en-US" sz="9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0344438-8917-FC86-2916-BEE8E89C6D8F}"/>
                  </a:ext>
                </a:extLst>
              </p:cNvPr>
              <p:cNvSpPr txBox="1"/>
              <p:nvPr/>
            </p:nvSpPr>
            <p:spPr>
              <a:xfrm>
                <a:off x="4100240" y="2202418"/>
                <a:ext cx="9837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rgbClr val="0099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From previous slide</a:t>
                </a:r>
              </a:p>
            </p:txBody>
          </p:sp>
        </p:grp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CDAFEF8-F193-F6D9-E9B9-2DF3680BE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96091" y="1885448"/>
              <a:ext cx="5631247" cy="1012117"/>
            </a:xfrm>
            <a:prstGeom prst="rect">
              <a:avLst/>
            </a:prstGeom>
          </p:spPr>
        </p:pic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6B2E02B-EE3F-8985-08A8-6618ECDAB7D7}"/>
              </a:ext>
            </a:extLst>
          </p:cNvPr>
          <p:cNvSpPr txBox="1"/>
          <p:nvPr/>
        </p:nvSpPr>
        <p:spPr>
          <a:xfrm>
            <a:off x="4808424" y="4413706"/>
            <a:ext cx="372597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15BB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Explore</a:t>
            </a:r>
            <a:r>
              <a:rPr lang="en-US" sz="2200" kern="0" dirty="0">
                <a:solidFill>
                  <a:srgbClr val="015BBC"/>
                </a:solidFill>
                <a:latin typeface="+mn-lt"/>
              </a:rPr>
              <a:t> effects of parameters in Mathematica…</a:t>
            </a:r>
            <a:endParaRPr lang="en-US" sz="2200" dirty="0">
              <a:solidFill>
                <a:srgbClr val="015BB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0014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40A98-63D5-83F7-5235-384C052C3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0"/>
            <a:ext cx="8398567" cy="895350"/>
          </a:xfrm>
        </p:spPr>
        <p:txBody>
          <a:bodyPr/>
          <a:lstStyle/>
          <a:p>
            <a:r>
              <a:rPr lang="en-US" dirty="0"/>
              <a:t>We can get a more effective model by projecting into feature space (i.e., adopting a basis)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DBF110-B21F-6575-0ECF-5FA47C2342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714540-D1D1-05B5-B5AB-E67947988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419" y="926478"/>
            <a:ext cx="8951381" cy="3702672"/>
          </a:xfrm>
        </p:spPr>
        <p:txBody>
          <a:bodyPr/>
          <a:lstStyle/>
          <a:p>
            <a:r>
              <a:rPr lang="en-US" dirty="0"/>
              <a:t>Add just one more function: </a:t>
            </a:r>
            <a:r>
              <a:rPr lang="en-US" i="1" dirty="0"/>
              <a:t>u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 = </a:t>
            </a:r>
            <a:r>
              <a:rPr lang="en-US" i="1" dirty="0"/>
              <a:t>w</a:t>
            </a:r>
            <a:r>
              <a:rPr lang="en-US" baseline="-25000" dirty="0"/>
              <a:t>1</a:t>
            </a:r>
            <a:r>
              <a:rPr lang="en-US" i="1" dirty="0"/>
              <a:t>x</a:t>
            </a:r>
            <a:r>
              <a:rPr lang="en-US" i="1" baseline="30000" dirty="0"/>
              <a:t>−</a:t>
            </a:r>
            <a:r>
              <a:rPr lang="en-US" baseline="30000" dirty="0"/>
              <a:t>12</a:t>
            </a:r>
            <a:r>
              <a:rPr lang="en-US" dirty="0"/>
              <a:t> + </a:t>
            </a:r>
            <a:r>
              <a:rPr lang="en-US" i="1" dirty="0"/>
              <a:t>w</a:t>
            </a:r>
            <a:r>
              <a:rPr lang="en-US" baseline="-25000" dirty="0"/>
              <a:t>2</a:t>
            </a:r>
            <a:r>
              <a:rPr lang="en-US" i="1" dirty="0"/>
              <a:t> + w</a:t>
            </a:r>
            <a:r>
              <a:rPr lang="en-US" baseline="-25000" dirty="0"/>
              <a:t>3</a:t>
            </a:r>
            <a:r>
              <a:rPr lang="en-US" i="1" dirty="0"/>
              <a:t>x</a:t>
            </a:r>
          </a:p>
          <a:p>
            <a:pPr marL="457200" lvl="1" indent="0">
              <a:buNone/>
            </a:pPr>
            <a:r>
              <a:rPr lang="en-US" dirty="0"/>
              <a:t>Input design matrix	              </a:t>
            </a:r>
            <a:r>
              <a:rPr lang="en-US" dirty="0">
                <a:solidFill>
                  <a:srgbClr val="009900"/>
                </a:solidFill>
              </a:rPr>
              <a:t>Output</a:t>
            </a:r>
            <a:r>
              <a:rPr lang="en-US" dirty="0"/>
              <a:t>	   	</a:t>
            </a:r>
            <a:r>
              <a:rPr lang="en-US" dirty="0">
                <a:solidFill>
                  <a:srgbClr val="FFA500"/>
                </a:solidFill>
              </a:rPr>
              <a:t>Weights (TBD)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Posterior distribution of weights, via Bayes’ rule, is Gaussian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83965A6-6928-5439-E73C-28E74C4674DB}"/>
              </a:ext>
            </a:extLst>
          </p:cNvPr>
          <p:cNvSpPr txBox="1"/>
          <p:nvPr/>
        </p:nvSpPr>
        <p:spPr>
          <a:xfrm>
            <a:off x="3823661" y="266193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this example, we assume some noise in </a:t>
            </a:r>
            <a:r>
              <a:rPr lang="en-US" sz="900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values: </a:t>
            </a:r>
            <a:r>
              <a:rPr lang="el-GR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900" baseline="-25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≡ 0.1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AAB472-866C-03DD-9220-3E2CF3D17FA1}"/>
              </a:ext>
            </a:extLst>
          </p:cNvPr>
          <p:cNvSpPr txBox="1"/>
          <p:nvPr/>
        </p:nvSpPr>
        <p:spPr>
          <a:xfrm>
            <a:off x="7518400" y="1581150"/>
            <a:ext cx="15091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FFA5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a Gaussian prior with zero mean, zero correlation, variance 10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3A1A91D-E192-5F75-F8B6-17C7AFB90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417" y="3423962"/>
            <a:ext cx="3568700" cy="368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7F3EB37-AE5A-7403-CDAB-16618B47E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563" y="1854507"/>
            <a:ext cx="2201108" cy="7140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67E862-CDC7-16D6-7C98-DEF1541D8E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36" y="1930233"/>
            <a:ext cx="3119304" cy="6415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3A4106-120C-F842-5B99-EDBCC4393C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3838" y="1836153"/>
            <a:ext cx="1255585" cy="95385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1D2F0F-B635-8A14-365F-123431935C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158" y="2173469"/>
            <a:ext cx="1560423" cy="64523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6DE83EF-7A5E-47CA-3F83-DDB8EBB216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028" y="3834927"/>
            <a:ext cx="4582993" cy="72675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0DD3E6-DA06-7B22-4A3F-97F9EBED25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4172" y="970021"/>
            <a:ext cx="980662" cy="5448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275B57E-D796-00AE-E635-E7D2CD122C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028" y="4714615"/>
            <a:ext cx="4674998" cy="30704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42E511F-2E4F-7389-7CED-2A1D38FBDEE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3838" y="3423962"/>
            <a:ext cx="2775935" cy="171953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716558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A4697-2C75-8DA8-B9EB-438E9B946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895350"/>
          </a:xfrm>
        </p:spPr>
        <p:txBody>
          <a:bodyPr/>
          <a:lstStyle/>
          <a:p>
            <a:r>
              <a:rPr lang="en-US" dirty="0"/>
              <a:t>Model predictions can be expressed in terms of an inner product of a modified feature vector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4A539B-EA7E-68E7-7E2D-B87A478D0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1CBCD6-B48D-679A-0E76-18F7F6D0D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Here is the probability distribution of the prediction</a:t>
            </a:r>
          </a:p>
          <a:p>
            <a:endParaRPr lang="en-US" dirty="0"/>
          </a:p>
          <a:p>
            <a:r>
              <a:rPr lang="en-US" dirty="0"/>
              <a:t>This can be written equivalently as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Everything is in terms of </a:t>
            </a:r>
            <a:r>
              <a:rPr lang="el-GR" i="1" dirty="0"/>
              <a:t>ϕ</a:t>
            </a:r>
            <a:r>
              <a:rPr lang="en-US" i="1" dirty="0"/>
              <a:t> </a:t>
            </a:r>
            <a:r>
              <a:rPr lang="el-GR" dirty="0"/>
              <a:t>Σ</a:t>
            </a:r>
            <a:r>
              <a:rPr lang="en-US" baseline="-25000" dirty="0"/>
              <a:t>p </a:t>
            </a:r>
            <a:r>
              <a:rPr lang="el-GR" i="1" dirty="0"/>
              <a:t>ϕ</a:t>
            </a:r>
            <a:r>
              <a:rPr lang="en-US" dirty="0"/>
              <a:t>   </a:t>
            </a:r>
          </a:p>
          <a:p>
            <a:r>
              <a:rPr lang="en-US" dirty="0"/>
              <a:t>Modified feature vector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A1B405-4028-A306-492D-772A0DE78F08}"/>
              </a:ext>
            </a:extLst>
          </p:cNvPr>
          <p:cNvGrpSpPr/>
          <p:nvPr/>
        </p:nvGrpSpPr>
        <p:grpSpPr>
          <a:xfrm>
            <a:off x="239043" y="2730548"/>
            <a:ext cx="7772400" cy="1078183"/>
            <a:chOff x="685800" y="2116196"/>
            <a:chExt cx="7772400" cy="107818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0CC1A8B-9EFE-14CB-3D9F-364C6FB87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00" y="2116196"/>
              <a:ext cx="7772400" cy="107818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7626685-2FAD-91A4-8118-5CFAB774FDCF}"/>
                </a:ext>
              </a:extLst>
            </p:cNvPr>
            <p:cNvSpPr/>
            <p:nvPr/>
          </p:nvSpPr>
          <p:spPr bwMode="auto">
            <a:xfrm>
              <a:off x="3048000" y="2116196"/>
              <a:ext cx="11430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A682C2-888D-735C-6BDB-454390AB2B5E}"/>
                </a:ext>
              </a:extLst>
            </p:cNvPr>
            <p:cNvSpPr/>
            <p:nvPr/>
          </p:nvSpPr>
          <p:spPr bwMode="auto">
            <a:xfrm>
              <a:off x="3048000" y="2655287"/>
              <a:ext cx="11430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0BA2B4-7F58-EC74-4E43-12474F6B93C6}"/>
                </a:ext>
              </a:extLst>
            </p:cNvPr>
            <p:cNvSpPr/>
            <p:nvPr/>
          </p:nvSpPr>
          <p:spPr bwMode="auto">
            <a:xfrm>
              <a:off x="4495800" y="2655287"/>
              <a:ext cx="11430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7622903-48FC-5210-8247-B83A477344CD}"/>
                </a:ext>
              </a:extLst>
            </p:cNvPr>
            <p:cNvSpPr/>
            <p:nvPr/>
          </p:nvSpPr>
          <p:spPr bwMode="auto">
            <a:xfrm>
              <a:off x="7315200" y="2655287"/>
              <a:ext cx="9906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BCB73DAB-D9B6-B79A-F146-515843261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043" y="1642960"/>
            <a:ext cx="6057900" cy="381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585D95A-0ED0-A8FF-A4E0-D8B2621DF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3302" y="1586396"/>
            <a:ext cx="838200" cy="191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02A5556-DFA4-3512-A928-A5CA2927D9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7290" y="970173"/>
            <a:ext cx="980662" cy="5448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1E3AB99-6405-D681-E3CB-D0D8F01648D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2540" y="1777796"/>
            <a:ext cx="1634273" cy="10123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27349A5-E168-27DF-DDD9-6A5CE8504D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8800" y="2425486"/>
            <a:ext cx="1600200" cy="3453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E346E91-7E99-9058-2A80-A4D92126B5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1443" y="2867715"/>
            <a:ext cx="1143000" cy="47263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F1C67EE-76B0-676B-C843-D68B684FA06A}"/>
              </a:ext>
            </a:extLst>
          </p:cNvPr>
          <p:cNvSpPr/>
          <p:nvPr/>
        </p:nvSpPr>
        <p:spPr bwMode="auto">
          <a:xfrm>
            <a:off x="6248400" y="2370392"/>
            <a:ext cx="990600" cy="419746"/>
          </a:xfrm>
          <a:prstGeom prst="rect">
            <a:avLst/>
          </a:prstGeom>
          <a:noFill/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67FBF17-8C97-2406-5F1F-9C4B2F57A9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46177" y="3839533"/>
            <a:ext cx="2497824" cy="58677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5C45134-081D-4536-A561-DCF8C7FAEC5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01950" y="4832343"/>
            <a:ext cx="3568700" cy="2864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AE9C426-704F-9C5E-7820-198C2B4C692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46177" y="4551495"/>
            <a:ext cx="2326358" cy="20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198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A4697-2C75-8DA8-B9EB-438E9B946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895350"/>
          </a:xfrm>
        </p:spPr>
        <p:txBody>
          <a:bodyPr/>
          <a:lstStyle/>
          <a:p>
            <a:r>
              <a:rPr lang="en-US" dirty="0"/>
              <a:t>Model predictions can be expressed in terms of an inner product of a modified feature vector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4A539B-EA7E-68E7-7E2D-B87A478D0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1CBCD6-B48D-679A-0E76-18F7F6D0D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0" y="2378437"/>
            <a:ext cx="8763000" cy="2650763"/>
          </a:xfrm>
        </p:spPr>
        <p:txBody>
          <a:bodyPr/>
          <a:lstStyle/>
          <a:p>
            <a:r>
              <a:rPr lang="en-US" dirty="0"/>
              <a:t>It’s all dot products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A1B405-4028-A306-492D-772A0DE78F08}"/>
              </a:ext>
            </a:extLst>
          </p:cNvPr>
          <p:cNvGrpSpPr/>
          <p:nvPr/>
        </p:nvGrpSpPr>
        <p:grpSpPr>
          <a:xfrm>
            <a:off x="592220" y="1113439"/>
            <a:ext cx="7772400" cy="1078183"/>
            <a:chOff x="685800" y="2116196"/>
            <a:chExt cx="7772400" cy="107818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0CC1A8B-9EFE-14CB-3D9F-364C6FB87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00" y="2116196"/>
              <a:ext cx="7772400" cy="1078183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7626685-2FAD-91A4-8118-5CFAB774FDCF}"/>
                </a:ext>
              </a:extLst>
            </p:cNvPr>
            <p:cNvSpPr/>
            <p:nvPr/>
          </p:nvSpPr>
          <p:spPr bwMode="auto">
            <a:xfrm>
              <a:off x="3048000" y="2116196"/>
              <a:ext cx="11430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A682C2-888D-735C-6BDB-454390AB2B5E}"/>
                </a:ext>
              </a:extLst>
            </p:cNvPr>
            <p:cNvSpPr/>
            <p:nvPr/>
          </p:nvSpPr>
          <p:spPr bwMode="auto">
            <a:xfrm>
              <a:off x="3048000" y="2655287"/>
              <a:ext cx="11430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0BA2B4-7F58-EC74-4E43-12474F6B93C6}"/>
                </a:ext>
              </a:extLst>
            </p:cNvPr>
            <p:cNvSpPr/>
            <p:nvPr/>
          </p:nvSpPr>
          <p:spPr bwMode="auto">
            <a:xfrm>
              <a:off x="4495800" y="2655287"/>
              <a:ext cx="11430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7622903-48FC-5210-8247-B83A477344CD}"/>
                </a:ext>
              </a:extLst>
            </p:cNvPr>
            <p:cNvSpPr/>
            <p:nvPr/>
          </p:nvSpPr>
          <p:spPr bwMode="auto">
            <a:xfrm>
              <a:off x="7315200" y="2655287"/>
              <a:ext cx="990600" cy="455554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B735D3-9438-FF50-6277-FD54CF2CCB8C}"/>
              </a:ext>
            </a:extLst>
          </p:cNvPr>
          <p:cNvGrpSpPr/>
          <p:nvPr/>
        </p:nvGrpSpPr>
        <p:grpSpPr>
          <a:xfrm>
            <a:off x="6172200" y="1010723"/>
            <a:ext cx="1600200" cy="419746"/>
            <a:chOff x="5638800" y="2370392"/>
            <a:chExt cx="1600200" cy="41974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27349A5-E168-27DF-DDD9-6A5CE8504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38800" y="2425486"/>
              <a:ext cx="1600200" cy="345367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F1C67EE-76B0-676B-C843-D68B684FA06A}"/>
                </a:ext>
              </a:extLst>
            </p:cNvPr>
            <p:cNvSpPr/>
            <p:nvPr/>
          </p:nvSpPr>
          <p:spPr bwMode="auto">
            <a:xfrm>
              <a:off x="6248400" y="2370392"/>
              <a:ext cx="990600" cy="419746"/>
            </a:xfrm>
            <a:prstGeom prst="rect">
              <a:avLst/>
            </a:prstGeom>
            <a:noFill/>
            <a:ln w="1905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8B5EB6BD-DE21-CA40-EEC3-E8E891EAF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638" y="3015548"/>
            <a:ext cx="7772400" cy="35889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02BAE30-F7C5-02F4-BF27-019E2F7149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6962" y="2299223"/>
            <a:ext cx="1346758" cy="64212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5CB7982-A38A-D6F6-0EC0-72456EF2FC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5180" y="2460850"/>
            <a:ext cx="3394239" cy="22732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F984C8A-0046-5D4F-370E-8860D36859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872" y="4093612"/>
            <a:ext cx="5689600" cy="90800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B4A83F9-FF3D-B2AF-3AA0-7B42E7E288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" y="3620924"/>
            <a:ext cx="3354417" cy="36069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6206F4D-E156-F3FF-A05B-D3025D2DDD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34860" y="4132777"/>
            <a:ext cx="1518640" cy="84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786849"/>
      </p:ext>
    </p:extLst>
  </p:cSld>
  <p:clrMapOvr>
    <a:masterClrMapping/>
  </p:clrMapOvr>
</p:sld>
</file>

<file path=ppt/theme/theme1.xml><?xml version="1.0" encoding="utf-8"?>
<a:theme xmlns:a="http://schemas.openxmlformats.org/drawingml/2006/main" name="UB Blue Bar">
  <a:themeElements>
    <a:clrScheme name="Office Theme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Office Theme">
      <a:majorFont>
        <a:latin typeface="Comic Sans MS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4" id="{6B0A490E-4D09-5C40-A556-7245B0895941}" vid="{9CD2DE77-F722-FD44-A58B-FEF7E79E59D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UB Blue Bar</Template>
  <TotalTime>4684</TotalTime>
  <Words>1473</Words>
  <Application>Microsoft Macintosh PowerPoint</Application>
  <PresentationFormat>On-screen Show (16:9)</PresentationFormat>
  <Paragraphs>215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g_d0_f1</vt:lpstr>
      <vt:lpstr>Arial</vt:lpstr>
      <vt:lpstr>Comic Sans MS</vt:lpstr>
      <vt:lpstr>Helvetica</vt:lpstr>
      <vt:lpstr>Times New Roman</vt:lpstr>
      <vt:lpstr>UB Blue Bar</vt:lpstr>
      <vt:lpstr>Lecture 24 Kernel Methods and Gaussian Processes</vt:lpstr>
      <vt:lpstr>Overview of development</vt:lpstr>
      <vt:lpstr>We will walk through the major elements using a simple, specific example</vt:lpstr>
      <vt:lpstr>Start with a linear model in terms of the single input parameter x</vt:lpstr>
      <vt:lpstr>The posterior distribution of weights shows a strong correlation between slope and intercapt</vt:lpstr>
      <vt:lpstr>The estimated from the fit at any point is given as a Gaussian distribution</vt:lpstr>
      <vt:lpstr>We can get a more effective model by projecting into feature space (i.e., adopting a basis)</vt:lpstr>
      <vt:lpstr>Model predictions can be expressed in terms of an inner product of a modified feature vector</vt:lpstr>
      <vt:lpstr>Model predictions can be expressed in terms of an inner product of a modified feature vector</vt:lpstr>
      <vt:lpstr>We can bypass the features and weights prior (Σp): Define model directly in term of the inner product</vt:lpstr>
      <vt:lpstr>We can bypass the features and weights prior (Σp): Define model directly in term of the inner product</vt:lpstr>
      <vt:lpstr>The kernel function, freed from the features, can have any functional form that works</vt:lpstr>
      <vt:lpstr>This is a kernel method. It may instead be seen as a Gaussian process. First, review multivariate Gaussian</vt:lpstr>
      <vt:lpstr>A Gaussian process is the extension of a multivariate Gaussian to a continuum of variables</vt:lpstr>
      <vt:lpstr>When modeling via a Gaussian process, we adopt a Gaussian prior with covariance k(x, x' )</vt:lpstr>
      <vt:lpstr>The posterior is developed from Bayes’ rule. It is the same Gaussian as from the kernel method</vt:lpstr>
      <vt:lpstr>More generally, the kernel k(x,x') can be interpreted as a distance measure</vt:lpstr>
      <vt:lpstr>We are much more interested in cases where the x data are multidimensional</vt:lpstr>
      <vt:lpstr>Gaussian processes form nonparametric models. There are no parameters to fit</vt:lpstr>
      <vt:lpstr>Other concepts are of importance in application of ML to computational chemistry</vt:lpstr>
      <vt:lpstr>Case study: Gaussian-process modeling of  CO2-Ne pair potential from ab initio training data </vt:lpstr>
      <vt:lpstr>Data generation aims to sample a broad, homogeneous representation of configurations</vt:lpstr>
      <vt:lpstr>Data generation aims to sample a broad, homogeneous representation of configurations</vt:lpstr>
      <vt:lpstr>High-level ab initio calculations of the energy are performed for each configuration</vt:lpstr>
      <vt:lpstr>X data provides an overspecified representation of configuration</vt:lpstr>
      <vt:lpstr>Data augmentation exploits symmetries to provide additional data for free</vt:lpstr>
      <vt:lpstr>Gaussian process kernel includes the symmetry of the molecules</vt:lpstr>
      <vt:lpstr>Agreement with test data improves with size of training set</vt:lpstr>
      <vt:lpstr>A follow-up study for CO2-Ar shows excellent agreement with experiment</vt:lpstr>
      <vt:lpstr>Suggested Reading/Viewing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23 Gaussian Processes</dc:title>
  <dc:creator>Microsoft Office User</dc:creator>
  <cp:lastModifiedBy>Microsoft Office User</cp:lastModifiedBy>
  <cp:revision>91</cp:revision>
  <dcterms:created xsi:type="dcterms:W3CDTF">2024-04-25T01:17:18Z</dcterms:created>
  <dcterms:modified xsi:type="dcterms:W3CDTF">2024-04-30T01:16:49Z</dcterms:modified>
</cp:coreProperties>
</file>