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486" r:id="rId2"/>
    <p:sldId id="494" r:id="rId3"/>
    <p:sldId id="495" r:id="rId4"/>
    <p:sldId id="492" r:id="rId5"/>
    <p:sldId id="489" r:id="rId6"/>
    <p:sldId id="493" r:id="rId7"/>
    <p:sldId id="496" r:id="rId8"/>
    <p:sldId id="497" r:id="rId9"/>
    <p:sldId id="487" r:id="rId10"/>
    <p:sldId id="498" r:id="rId11"/>
    <p:sldId id="500" r:id="rId12"/>
    <p:sldId id="499" r:id="rId13"/>
    <p:sldId id="501" r:id="rId14"/>
    <p:sldId id="502" r:id="rId15"/>
    <p:sldId id="504" r:id="rId16"/>
    <p:sldId id="506" r:id="rId17"/>
    <p:sldId id="507" r:id="rId18"/>
    <p:sldId id="508" r:id="rId19"/>
    <p:sldId id="509" r:id="rId20"/>
    <p:sldId id="510" r:id="rId21"/>
    <p:sldId id="511" r:id="rId22"/>
    <p:sldId id="512" r:id="rId23"/>
    <p:sldId id="530" r:id="rId24"/>
  </p:sldIdLst>
  <p:sldSz cx="9144000" cy="5143500" type="screen16x9"/>
  <p:notesSz cx="6858000" cy="8924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9900"/>
    <a:srgbClr val="015BBC"/>
    <a:srgbClr val="5E81B5"/>
    <a:srgbClr val="3299FF"/>
    <a:srgbClr val="C0C0C0"/>
    <a:srgbClr val="FFFFFF"/>
    <a:srgbClr val="99FFCC"/>
    <a:srgbClr val="FF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55" autoAdjust="0"/>
    <p:restoredTop sz="96250" autoAdjust="0"/>
  </p:normalViewPr>
  <p:slideViewPr>
    <p:cSldViewPr>
      <p:cViewPr varScale="1">
        <p:scale>
          <a:sx n="169" d="100"/>
          <a:sy n="169" d="100"/>
        </p:scale>
        <p:origin x="320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76AB54-CB6F-DE45-944B-B0225A78A4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48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5613" y="669925"/>
            <a:ext cx="5948362" cy="3346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238625"/>
            <a:ext cx="5029200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80E3F2-5DD1-844D-97C5-28EFED12BB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77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Learning vs memorization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80E3F2-5DD1-844D-97C5-28EFED12BB6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468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D90B54D-5A44-EC77-7347-14C244AAE6B2}"/>
              </a:ext>
            </a:extLst>
          </p:cNvPr>
          <p:cNvSpPr/>
          <p:nvPr userDrawn="1"/>
        </p:nvSpPr>
        <p:spPr bwMode="auto">
          <a:xfrm>
            <a:off x="0" y="4476750"/>
            <a:ext cx="9144000" cy="666750"/>
          </a:xfrm>
          <a:prstGeom prst="rect">
            <a:avLst/>
          </a:prstGeom>
          <a:solidFill>
            <a:srgbClr val="015BB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252650"/>
            <a:ext cx="9144000" cy="1102519"/>
          </a:xfrm>
          <a:prstGeom prst="rect">
            <a:avLst/>
          </a:prstGeom>
          <a:solidFill>
            <a:srgbClr val="015BBC"/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Lecture xx</a:t>
            </a:r>
            <a:br>
              <a:rPr lang="en-US" dirty="0"/>
            </a:br>
            <a:r>
              <a:rPr lang="en-US" dirty="0"/>
              <a:t>General Topic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1543050"/>
            <a:ext cx="8229600" cy="131445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Detailed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66A02F-D18E-5641-9F02-94ABF209A5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EE10A4C-3E64-68FE-A910-B9BA35B8626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4800" y="3333750"/>
            <a:ext cx="85344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40000"/>
              </a:spcBef>
              <a:spcAft>
                <a:spcPct val="0"/>
              </a:spcAft>
              <a:buNone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200">
                <a:solidFill>
                  <a:srgbClr val="000099"/>
                </a:solidFill>
                <a:latin typeface="+mn-lt"/>
                <a:ea typeface="ＭＳ Ｐゴシック" pitchFamily="-109" charset="-128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rgbClr val="009900"/>
                </a:solidFill>
                <a:latin typeface="Arial" pitchFamily="-109" charset="0"/>
                <a:ea typeface="ＭＳ Ｐゴシック" pitchFamily="-109" charset="-128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Prof. David A. Kofke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CE 500 – Modeling Potential-Energy Surfaces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Department of Chemical &amp; Biological Engineering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University at Buffalo</a:t>
            </a:r>
          </a:p>
        </p:txBody>
      </p:sp>
      <p:pic>
        <p:nvPicPr>
          <p:cNvPr id="1026" name="Picture 2" descr="University at Buffalo (UB), The State University of New York">
            <a:extLst>
              <a:ext uri="{FF2B5EF4-FFF2-40B4-BE49-F238E27FC236}">
                <a16:creationId xmlns:a16="http://schemas.microsoft.com/office/drawing/2014/main" id="{60671C38-C790-1863-7744-59DED7092A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578350"/>
            <a:ext cx="30607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A313E73-6FA6-863E-3BA8-0A663EDA17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628650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763000" cy="417195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4B722CB-CB2A-6F4D-A54B-21F740C171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5143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-Line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C638E56B-24BC-8B50-A3A8-1400CBACA6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6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F7D9925-1368-FCF3-72B8-F1AED1DC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763000" cy="358140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96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2900F69-80D7-2D46-BE51-10882D2C7C57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685800"/>
            <a:ext cx="86106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4914900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9651485-BF09-4943-806B-E9BE5A53011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6" r:id="rId4"/>
    <p:sldLayoutId id="2147483657" r:id="rId5"/>
    <p:sldLayoutId id="2147483655" r:id="rId6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3400" b="1" i="0" dirty="0">
          <a:solidFill>
            <a:schemeClr val="bg1"/>
          </a:solidFill>
          <a:latin typeface="Arial"/>
          <a:ea typeface="+mj-ea"/>
          <a:cs typeface="Arial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015BBC"/>
          </a:solidFill>
          <a:latin typeface="+mn-lt"/>
          <a:ea typeface="ＭＳ Ｐゴシック" pitchFamily="-109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9900"/>
          </a:solidFill>
          <a:latin typeface="Arial" pitchFamily="-109" charset="0"/>
          <a:ea typeface="ＭＳ Ｐゴシック" pitchFamily="-109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109/72.935086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B978-0-323-90049-2.00011-1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gif"/><Relationship Id="rId4" Type="http://schemas.openxmlformats.org/officeDocument/2006/relationships/image" Target="../media/image33.png"/><Relationship Id="rId9" Type="http://schemas.openxmlformats.org/officeDocument/2006/relationships/image" Target="../media/image38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36CAD7-247D-98C0-B601-F49D11F49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Lecture 19</a:t>
            </a:r>
            <a:br>
              <a:rPr lang="en-US" dirty="0"/>
            </a:br>
            <a:r>
              <a:rPr lang="en-US" dirty="0"/>
              <a:t>Elements of Machine Learning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78FBF94-255C-D5D6-2913-7EC50F6F58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Basic terminology, concepts, and methods; linear models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7FABAA-1FFE-0BB8-3115-EC19BDE1EF7A}"/>
              </a:ext>
            </a:extLst>
          </p:cNvPr>
          <p:cNvSpPr txBox="1"/>
          <p:nvPr/>
        </p:nvSpPr>
        <p:spPr>
          <a:xfrm>
            <a:off x="0" y="489085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© 2024 David Kofke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C3A54-E32F-CCB7-384E-B478A41EE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Both over- and underfitting are bad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741091-69E9-5F23-12DC-2ED08B8B4D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BC1482-19E2-265B-6654-E4E7C4A6729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9139" y="1054250"/>
            <a:ext cx="2829128" cy="240614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7C0AAD-4789-5623-BE25-E04CFBBF456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909" y="1054250"/>
            <a:ext cx="2829128" cy="239964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5387E8-D62E-29AD-F408-17A0B082A96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83552" y="1054250"/>
            <a:ext cx="2871130" cy="23996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42CD3B8-03C9-2F66-D9AB-DAAB1BF81839}"/>
              </a:ext>
            </a:extLst>
          </p:cNvPr>
          <p:cNvSpPr txBox="1"/>
          <p:nvPr/>
        </p:nvSpPr>
        <p:spPr>
          <a:xfrm>
            <a:off x="216662" y="3501789"/>
            <a:ext cx="2603622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Underfitting</a:t>
            </a:r>
          </a:p>
          <a:p>
            <a:pPr algn="ctr"/>
            <a:r>
              <a:rPr lang="en-US" sz="1400" kern="0" dirty="0">
                <a:solidFill>
                  <a:srgbClr val="015BBC"/>
                </a:solidFill>
                <a:latin typeface="+mn-lt"/>
              </a:rPr>
              <a:t>Meaningful relationships in datasets are not learned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15BB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694E77-D965-69A5-2073-B65264BF39E5}"/>
              </a:ext>
            </a:extLst>
          </p:cNvPr>
          <p:cNvSpPr txBox="1"/>
          <p:nvPr/>
        </p:nvSpPr>
        <p:spPr>
          <a:xfrm>
            <a:off x="3248303" y="3501788"/>
            <a:ext cx="25908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Appropriate fitting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2AC59E-FC9D-3ECB-E5E2-99298A589628}"/>
              </a:ext>
            </a:extLst>
          </p:cNvPr>
          <p:cNvSpPr txBox="1"/>
          <p:nvPr/>
        </p:nvSpPr>
        <p:spPr>
          <a:xfrm>
            <a:off x="6323717" y="3501787"/>
            <a:ext cx="25908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Overfitting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Noise in training data is learned, and does not generalize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15BBC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algn="ctr"/>
            <a:endParaRPr kumimoji="0" lang="en-US" sz="2200" b="0" i="0" u="none" strike="noStrike" kern="0" cap="none" spc="0" normalizeH="0" baseline="0" noProof="0" dirty="0">
              <a:ln>
                <a:noFill/>
              </a:ln>
              <a:solidFill>
                <a:srgbClr val="015BB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722D39-7B80-DAEF-6080-AA9FA9C47842}"/>
              </a:ext>
            </a:extLst>
          </p:cNvPr>
          <p:cNvSpPr txBox="1"/>
          <p:nvPr/>
        </p:nvSpPr>
        <p:spPr>
          <a:xfrm>
            <a:off x="458084" y="4376488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error: high</a:t>
            </a:r>
          </a:p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validation error: high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FE02DB-A4F2-1BAA-4919-6056935EEF5B}"/>
              </a:ext>
            </a:extLst>
          </p:cNvPr>
          <p:cNvSpPr txBox="1"/>
          <p:nvPr/>
        </p:nvSpPr>
        <p:spPr>
          <a:xfrm>
            <a:off x="3420573" y="4378949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error: low</a:t>
            </a:r>
          </a:p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validation error: low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D94E2B-856D-54A1-7515-6FE5674865CE}"/>
              </a:ext>
            </a:extLst>
          </p:cNvPr>
          <p:cNvSpPr txBox="1"/>
          <p:nvPr/>
        </p:nvSpPr>
        <p:spPr>
          <a:xfrm>
            <a:off x="6438017" y="437895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error: low</a:t>
            </a:r>
          </a:p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validation error: high</a:t>
            </a:r>
          </a:p>
        </p:txBody>
      </p:sp>
    </p:spTree>
    <p:extLst>
      <p:ext uri="{BB962C8B-B14F-4D97-AF65-F5344CB8AC3E}">
        <p14:creationId xmlns:p14="http://schemas.microsoft.com/office/powerpoint/2010/main" val="1870297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C3A54-E32F-CCB7-384E-B478A41EE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Both over- and underfitting are bad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741091-69E9-5F23-12DC-2ED08B8B4D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BC1482-19E2-265B-6654-E4E7C4A6729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9139" y="1054250"/>
            <a:ext cx="2829128" cy="240614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7C0AAD-4789-5623-BE25-E04CFBBF456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909" y="1054250"/>
            <a:ext cx="2829128" cy="239964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5387E8-D62E-29AD-F408-17A0B082A96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83552" y="1054250"/>
            <a:ext cx="2871130" cy="23996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42CD3B8-03C9-2F66-D9AB-DAAB1BF81839}"/>
              </a:ext>
            </a:extLst>
          </p:cNvPr>
          <p:cNvSpPr txBox="1"/>
          <p:nvPr/>
        </p:nvSpPr>
        <p:spPr>
          <a:xfrm>
            <a:off x="103909" y="3501789"/>
            <a:ext cx="2829128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Underfitting</a:t>
            </a:r>
          </a:p>
          <a:p>
            <a:pPr algn="ctr"/>
            <a:r>
              <a:rPr lang="en-US" sz="1400" kern="0" dirty="0">
                <a:solidFill>
                  <a:srgbClr val="015BBC"/>
                </a:solidFill>
                <a:latin typeface="+mn-lt"/>
              </a:rPr>
              <a:t>Meaningful relationships in datasets are not learned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15BB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694E77-D965-69A5-2073-B65264BF39E5}"/>
              </a:ext>
            </a:extLst>
          </p:cNvPr>
          <p:cNvSpPr txBox="1"/>
          <p:nvPr/>
        </p:nvSpPr>
        <p:spPr>
          <a:xfrm>
            <a:off x="3248303" y="3501788"/>
            <a:ext cx="25908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Appropriate fitting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2AC59E-FC9D-3ECB-E5E2-99298A589628}"/>
              </a:ext>
            </a:extLst>
          </p:cNvPr>
          <p:cNvSpPr txBox="1"/>
          <p:nvPr/>
        </p:nvSpPr>
        <p:spPr>
          <a:xfrm>
            <a:off x="6323717" y="3501787"/>
            <a:ext cx="25908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Overfitting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Noise in training data is learned, and does not generalize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15BBC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algn="ctr"/>
            <a:endParaRPr kumimoji="0" lang="en-US" sz="2200" b="0" i="0" u="none" strike="noStrike" kern="0" cap="none" spc="0" normalizeH="0" baseline="0" noProof="0" dirty="0">
              <a:ln>
                <a:noFill/>
              </a:ln>
              <a:solidFill>
                <a:srgbClr val="015BB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722D39-7B80-DAEF-6080-AA9FA9C47842}"/>
              </a:ext>
            </a:extLst>
          </p:cNvPr>
          <p:cNvSpPr txBox="1"/>
          <p:nvPr/>
        </p:nvSpPr>
        <p:spPr>
          <a:xfrm>
            <a:off x="458084" y="4376488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error: high</a:t>
            </a:r>
          </a:p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validation error: high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FE02DB-A4F2-1BAA-4919-6056935EEF5B}"/>
              </a:ext>
            </a:extLst>
          </p:cNvPr>
          <p:cNvSpPr txBox="1"/>
          <p:nvPr/>
        </p:nvSpPr>
        <p:spPr>
          <a:xfrm>
            <a:off x="3420573" y="4378949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error: low</a:t>
            </a:r>
          </a:p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validation error: low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D94E2B-856D-54A1-7515-6FE5674865CE}"/>
              </a:ext>
            </a:extLst>
          </p:cNvPr>
          <p:cNvSpPr txBox="1"/>
          <p:nvPr/>
        </p:nvSpPr>
        <p:spPr>
          <a:xfrm>
            <a:off x="6438017" y="437895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error: low</a:t>
            </a:r>
          </a:p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validation error: high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CB59479-0094-080F-C961-0F586970416D}"/>
              </a:ext>
            </a:extLst>
          </p:cNvPr>
          <p:cNvSpPr/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FFFFFF">
              <a:alpha val="76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F69916-BBD1-E758-1061-332A0683C1DB}"/>
              </a:ext>
            </a:extLst>
          </p:cNvPr>
          <p:cNvSpPr txBox="1"/>
          <p:nvPr/>
        </p:nvSpPr>
        <p:spPr>
          <a:xfrm>
            <a:off x="304800" y="742950"/>
            <a:ext cx="8001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Look at the values of the parameters for each of these fits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Overfitting often achieved using very large parameter values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55C96A5-8688-5856-F1D1-BFE23F6748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9409" y="752195"/>
            <a:ext cx="1079500" cy="4572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5D9283E-6366-F674-55B8-2E34B4F8CDB5}"/>
              </a:ext>
            </a:extLst>
          </p:cNvPr>
          <p:cNvSpPr txBox="1"/>
          <p:nvPr/>
        </p:nvSpPr>
        <p:spPr>
          <a:xfrm>
            <a:off x="304800" y="1367829"/>
            <a:ext cx="25154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a</a:t>
            </a:r>
            <a:r>
              <a:rPr lang="en-US" sz="1600" baseline="-25000" dirty="0"/>
              <a:t>0</a:t>
            </a:r>
            <a:r>
              <a:rPr lang="en-US" sz="1600" dirty="0"/>
              <a:t> = −5.7</a:t>
            </a:r>
          </a:p>
          <a:p>
            <a:r>
              <a:rPr lang="en-US" sz="1600" i="1" dirty="0"/>
              <a:t>a</a:t>
            </a:r>
            <a:r>
              <a:rPr lang="en-US" sz="1600" baseline="-25000" dirty="0"/>
              <a:t>1</a:t>
            </a:r>
            <a:r>
              <a:rPr lang="en-US" sz="1600" dirty="0"/>
              <a:t> = 11.3</a:t>
            </a:r>
          </a:p>
          <a:p>
            <a:endParaRPr lang="en-US" sz="1600" i="1" dirty="0"/>
          </a:p>
          <a:p>
            <a:endParaRPr lang="en-US" sz="1600" i="1" dirty="0"/>
          </a:p>
          <a:p>
            <a:endParaRPr lang="en-US" sz="1600" i="1" dirty="0"/>
          </a:p>
          <a:p>
            <a:endParaRPr lang="en-US" sz="1600" i="1" dirty="0"/>
          </a:p>
          <a:p>
            <a:endParaRPr lang="en-US" sz="1600" i="1" dirty="0"/>
          </a:p>
          <a:p>
            <a:endParaRPr lang="en-US" sz="1600" i="1" dirty="0"/>
          </a:p>
          <a:p>
            <a:endParaRPr lang="en-US" sz="1600" i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8EE0F56-849F-1440-8211-DE6133E51EA9}"/>
              </a:ext>
            </a:extLst>
          </p:cNvPr>
          <p:cNvSpPr txBox="1"/>
          <p:nvPr/>
        </p:nvSpPr>
        <p:spPr>
          <a:xfrm>
            <a:off x="3285961" y="1367829"/>
            <a:ext cx="25154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a</a:t>
            </a:r>
            <a:r>
              <a:rPr lang="en-US" sz="1600" baseline="-25000" dirty="0"/>
              <a:t>0</a:t>
            </a:r>
            <a:r>
              <a:rPr lang="en-US" sz="1600" dirty="0"/>
              <a:t> = 1.4</a:t>
            </a:r>
          </a:p>
          <a:p>
            <a:r>
              <a:rPr lang="en-US" sz="1600" i="1" dirty="0"/>
              <a:t>a</a:t>
            </a:r>
            <a:r>
              <a:rPr lang="en-US" sz="1600" baseline="-25000" dirty="0"/>
              <a:t>1</a:t>
            </a:r>
            <a:r>
              <a:rPr lang="en-US" sz="1600" dirty="0"/>
              <a:t> = 3.0</a:t>
            </a:r>
          </a:p>
          <a:p>
            <a:r>
              <a:rPr lang="en-US" sz="1600" i="1" dirty="0"/>
              <a:t>a</a:t>
            </a:r>
            <a:r>
              <a:rPr lang="en-US" sz="1600" baseline="-25000" dirty="0"/>
              <a:t>2</a:t>
            </a:r>
            <a:r>
              <a:rPr lang="en-US" sz="1600" dirty="0"/>
              <a:t> = 1.5</a:t>
            </a:r>
            <a:endParaRPr lang="en-US" sz="1600" i="1" dirty="0"/>
          </a:p>
          <a:p>
            <a:endParaRPr lang="en-US" sz="1600" i="1" dirty="0"/>
          </a:p>
          <a:p>
            <a:endParaRPr lang="en-US" sz="1600" i="1" dirty="0"/>
          </a:p>
          <a:p>
            <a:endParaRPr lang="en-US" sz="1600" i="1" dirty="0"/>
          </a:p>
          <a:p>
            <a:endParaRPr lang="en-US" sz="1600" i="1" dirty="0"/>
          </a:p>
          <a:p>
            <a:endParaRPr lang="en-US" sz="1600" i="1" dirty="0"/>
          </a:p>
          <a:p>
            <a:endParaRPr lang="en-US" sz="1600" i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898346C-8DD0-4056-7AC1-2B2C87887C0A}"/>
              </a:ext>
            </a:extLst>
          </p:cNvPr>
          <p:cNvSpPr txBox="1"/>
          <p:nvPr/>
        </p:nvSpPr>
        <p:spPr>
          <a:xfrm>
            <a:off x="6234399" y="1365045"/>
            <a:ext cx="25154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a</a:t>
            </a:r>
            <a:r>
              <a:rPr lang="en-US" sz="1600" baseline="-25000" dirty="0"/>
              <a:t>0</a:t>
            </a:r>
            <a:r>
              <a:rPr lang="en-US" sz="1600" dirty="0"/>
              <a:t> = −12,010</a:t>
            </a:r>
          </a:p>
          <a:p>
            <a:r>
              <a:rPr lang="en-US" sz="1600" i="1" dirty="0"/>
              <a:t>a</a:t>
            </a:r>
            <a:r>
              <a:rPr lang="en-US" sz="1600" baseline="-25000" dirty="0"/>
              <a:t>1</a:t>
            </a:r>
            <a:r>
              <a:rPr lang="en-US" sz="1600" dirty="0"/>
              <a:t> = 110,100</a:t>
            </a:r>
          </a:p>
          <a:p>
            <a:r>
              <a:rPr lang="en-US" sz="1600" i="1" dirty="0"/>
              <a:t>a</a:t>
            </a:r>
            <a:r>
              <a:rPr lang="en-US" sz="1600" baseline="-25000" dirty="0"/>
              <a:t>2</a:t>
            </a:r>
            <a:r>
              <a:rPr lang="en-US" sz="1600" dirty="0"/>
              <a:t> = −432,100</a:t>
            </a:r>
          </a:p>
          <a:p>
            <a:r>
              <a:rPr lang="en-US" sz="1600" i="1" dirty="0"/>
              <a:t>a</a:t>
            </a:r>
            <a:r>
              <a:rPr lang="en-US" sz="1600" baseline="-25000" dirty="0"/>
              <a:t>3</a:t>
            </a:r>
            <a:r>
              <a:rPr lang="en-US" sz="1600" dirty="0"/>
              <a:t> = 947,700</a:t>
            </a:r>
          </a:p>
          <a:p>
            <a:r>
              <a:rPr lang="en-US" sz="1600" i="1" dirty="0"/>
              <a:t>a</a:t>
            </a:r>
            <a:r>
              <a:rPr lang="en-US" sz="1600" baseline="-25000" dirty="0"/>
              <a:t>4</a:t>
            </a:r>
            <a:r>
              <a:rPr lang="en-US" sz="1600" dirty="0"/>
              <a:t> = −1,272,000</a:t>
            </a:r>
          </a:p>
          <a:p>
            <a:r>
              <a:rPr lang="en-US" sz="1600" i="1" dirty="0"/>
              <a:t>etc. </a:t>
            </a:r>
            <a:r>
              <a:rPr lang="en-US" sz="1600" dirty="0"/>
              <a:t>(up to </a:t>
            </a:r>
            <a:r>
              <a:rPr lang="en-US" sz="1600" i="1" dirty="0"/>
              <a:t>a</a:t>
            </a:r>
            <a:r>
              <a:rPr lang="en-US" sz="1600" baseline="-25000" dirty="0"/>
              <a:t>8</a:t>
            </a:r>
            <a:r>
              <a:rPr lang="en-US" sz="1600" dirty="0"/>
              <a:t>)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32880655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3E2979B-FE64-A859-A469-6C06F6028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Regularization</a:t>
            </a:r>
            <a:r>
              <a:rPr lang="en-US" dirty="0"/>
              <a:t> calibrates ML models to prevent underfitting or overfitting</a:t>
            </a:r>
            <a:endParaRPr lang="en-US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A3C3A5-D887-0475-EE60-718B8E503F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CFA9FD9-3011-EBEA-EB34-F9EAEC86F7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047750"/>
            <a:ext cx="8991600" cy="3581400"/>
          </a:xfrm>
        </p:spPr>
        <p:txBody>
          <a:bodyPr/>
          <a:lstStyle/>
          <a:p>
            <a:r>
              <a:rPr lang="en-US" dirty="0"/>
              <a:t>One approach: add a cost-function penalty for large parameters</a:t>
            </a:r>
          </a:p>
          <a:p>
            <a:pPr lvl="1"/>
            <a:r>
              <a:rPr lang="en-US" dirty="0"/>
              <a:t>L1 regularization or </a:t>
            </a:r>
            <a:r>
              <a:rPr lang="en-US" i="1" dirty="0"/>
              <a:t>lasso</a:t>
            </a:r>
            <a:r>
              <a:rPr lang="en-US" dirty="0"/>
              <a:t> regression:</a:t>
            </a:r>
          </a:p>
          <a:p>
            <a:pPr lvl="1"/>
            <a:endParaRPr lang="en-US" dirty="0"/>
          </a:p>
          <a:p>
            <a:pPr lvl="2"/>
            <a:r>
              <a:rPr lang="en-US" dirty="0"/>
              <a:t>Favors sparsity of coefficients, making some exactly 0</a:t>
            </a:r>
          </a:p>
          <a:p>
            <a:pPr lvl="2"/>
            <a:r>
              <a:rPr lang="en-US" dirty="0"/>
              <a:t>A tool for feature selection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                  − L2 regularization, or </a:t>
            </a:r>
            <a:r>
              <a:rPr lang="en-US" i="1" dirty="0"/>
              <a:t>ridge</a:t>
            </a:r>
            <a:r>
              <a:rPr lang="en-US" dirty="0"/>
              <a:t> regression:</a:t>
            </a:r>
          </a:p>
          <a:p>
            <a:pPr lvl="1"/>
            <a:endParaRPr lang="en-US" dirty="0"/>
          </a:p>
          <a:p>
            <a:pPr marL="1828800" lvl="4" indent="0">
              <a:buNone/>
            </a:pPr>
            <a:endParaRPr lang="en-US" dirty="0"/>
          </a:p>
          <a:p>
            <a:pPr lvl="2"/>
            <a:r>
              <a:rPr lang="en-US" dirty="0"/>
              <a:t>               Overall compression toward smaller coefficients</a:t>
            </a:r>
          </a:p>
          <a:p>
            <a:pPr lvl="2"/>
            <a:r>
              <a:rPr lang="en-US" dirty="0"/>
              <a:t>               Also known as </a:t>
            </a:r>
            <a:r>
              <a:rPr lang="en-US" i="1" dirty="0"/>
              <a:t>Tikhonov regularization</a:t>
            </a:r>
          </a:p>
          <a:p>
            <a:pPr lvl="2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BD146A-323A-D18A-87F9-8F2E1D1C3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6623" y="1892190"/>
            <a:ext cx="3088687" cy="4280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5BEC9BD-3A72-AEA8-A0EC-770E9E5B60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7881" y="3804514"/>
            <a:ext cx="2961438" cy="4280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8FE108C-5C2B-F832-EA40-B3F74A707BB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44" t="3404" r="5260" b="7238"/>
          <a:stretch/>
        </p:blipFill>
        <p:spPr>
          <a:xfrm>
            <a:off x="7086600" y="1565946"/>
            <a:ext cx="1981200" cy="1981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8455F86-86A6-368C-2D6B-B4C1C71D3B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80" t="3960" r="1608" b="6032"/>
          <a:stretch/>
        </p:blipFill>
        <p:spPr>
          <a:xfrm>
            <a:off x="0" y="3026109"/>
            <a:ext cx="2057400" cy="19848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D838015-2E91-4431-63CF-FD8A58B9D30A}"/>
              </a:ext>
            </a:extLst>
          </p:cNvPr>
          <p:cNvSpPr txBox="1"/>
          <p:nvPr/>
        </p:nvSpPr>
        <p:spPr>
          <a:xfrm>
            <a:off x="921688" y="2966849"/>
            <a:ext cx="13570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L2 contours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51486A-1420-A634-C173-B89F0EAD8CEE}"/>
              </a:ext>
            </a:extLst>
          </p:cNvPr>
          <p:cNvSpPr txBox="1"/>
          <p:nvPr/>
        </p:nvSpPr>
        <p:spPr>
          <a:xfrm>
            <a:off x="7868467" y="1504950"/>
            <a:ext cx="13570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L1 contours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23B909-647E-F7F2-CD6B-27167B0D6198}"/>
              </a:ext>
            </a:extLst>
          </p:cNvPr>
          <p:cNvSpPr txBox="1"/>
          <p:nvPr/>
        </p:nvSpPr>
        <p:spPr>
          <a:xfrm>
            <a:off x="8077200" y="3064685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 contour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27A4232-248F-3E1A-1D92-3D6A5789C105}"/>
              </a:ext>
            </a:extLst>
          </p:cNvPr>
          <p:cNvCxnSpPr>
            <a:cxnSpLocks/>
            <a:stCxn id="15" idx="0"/>
          </p:cNvCxnSpPr>
          <p:nvPr/>
        </p:nvCxnSpPr>
        <p:spPr bwMode="auto">
          <a:xfrm flipH="1" flipV="1">
            <a:off x="8229600" y="2671955"/>
            <a:ext cx="381000" cy="3927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9C6AF734-116A-8047-70DF-01CD6D59AC57}"/>
              </a:ext>
            </a:extLst>
          </p:cNvPr>
          <p:cNvSpPr/>
          <p:nvPr/>
        </p:nvSpPr>
        <p:spPr bwMode="auto">
          <a:xfrm>
            <a:off x="7588994" y="2274686"/>
            <a:ext cx="62012" cy="67851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BF31616-5E91-0B13-5B41-D48CB0B4EE1B}"/>
              </a:ext>
            </a:extLst>
          </p:cNvPr>
          <p:cNvSpPr/>
          <p:nvPr/>
        </p:nvSpPr>
        <p:spPr bwMode="auto">
          <a:xfrm>
            <a:off x="966688" y="3984598"/>
            <a:ext cx="62012" cy="67851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1A540C-7DF0-9253-BD08-9AF8AB7D81F7}"/>
              </a:ext>
            </a:extLst>
          </p:cNvPr>
          <p:cNvSpPr txBox="1"/>
          <p:nvPr/>
        </p:nvSpPr>
        <p:spPr>
          <a:xfrm>
            <a:off x="1753968" y="4688410"/>
            <a:ext cx="414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i="1" dirty="0">
                <a:solidFill>
                  <a:schemeClr val="bg1"/>
                </a:solidFill>
              </a:rPr>
              <a:t>θ</a:t>
            </a:r>
            <a:r>
              <a:rPr lang="en-US" sz="1600" b="1" baseline="-25000" dirty="0">
                <a:solidFill>
                  <a:schemeClr val="bg1"/>
                </a:solidFill>
              </a:rPr>
              <a:t>1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BF5543-82C1-FC3F-461A-F5DAD01F044F}"/>
              </a:ext>
            </a:extLst>
          </p:cNvPr>
          <p:cNvSpPr txBox="1"/>
          <p:nvPr/>
        </p:nvSpPr>
        <p:spPr>
          <a:xfrm>
            <a:off x="507601" y="2922325"/>
            <a:ext cx="414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i="1" dirty="0">
                <a:solidFill>
                  <a:schemeClr val="bg1"/>
                </a:solidFill>
              </a:rPr>
              <a:t>θ</a:t>
            </a:r>
            <a:r>
              <a:rPr lang="en-US" sz="1600" b="1" baseline="-25000" dirty="0">
                <a:solidFill>
                  <a:schemeClr val="bg1"/>
                </a:solidFill>
              </a:rPr>
              <a:t>2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298E717-EC63-416B-58BC-D800C036A839}"/>
              </a:ext>
            </a:extLst>
          </p:cNvPr>
          <p:cNvSpPr txBox="1"/>
          <p:nvPr/>
        </p:nvSpPr>
        <p:spPr>
          <a:xfrm>
            <a:off x="8790167" y="3264201"/>
            <a:ext cx="414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i="1" dirty="0">
                <a:solidFill>
                  <a:schemeClr val="bg1"/>
                </a:solidFill>
              </a:rPr>
              <a:t>θ</a:t>
            </a:r>
            <a:r>
              <a:rPr lang="en-US" sz="1600" b="1" baseline="-25000" dirty="0">
                <a:solidFill>
                  <a:schemeClr val="bg1"/>
                </a:solidFill>
              </a:rPr>
              <a:t>1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686EBE4-5959-6FF1-DBA0-97B53A969FB9}"/>
              </a:ext>
            </a:extLst>
          </p:cNvPr>
          <p:cNvSpPr txBox="1"/>
          <p:nvPr/>
        </p:nvSpPr>
        <p:spPr>
          <a:xfrm>
            <a:off x="7543800" y="1498116"/>
            <a:ext cx="414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i="1" dirty="0">
                <a:solidFill>
                  <a:schemeClr val="bg1"/>
                </a:solidFill>
              </a:rPr>
              <a:t>θ</a:t>
            </a:r>
            <a:r>
              <a:rPr lang="en-US" sz="1600" b="1" baseline="-25000" dirty="0">
                <a:solidFill>
                  <a:schemeClr val="bg1"/>
                </a:solidFill>
              </a:rPr>
              <a:t>2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2F71F14-B79C-BF8B-1123-58364FC0CAF5}"/>
              </a:ext>
            </a:extLst>
          </p:cNvPr>
          <p:cNvSpPr txBox="1"/>
          <p:nvPr/>
        </p:nvSpPr>
        <p:spPr>
          <a:xfrm>
            <a:off x="7543800" y="3614976"/>
            <a:ext cx="1600199" cy="861774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L1 regularization, intersection with minimum contour is likely to happen at a vertex of penalty function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F0D0F2-A8D7-9D5C-DF96-C23714F8613C}"/>
              </a:ext>
            </a:extLst>
          </p:cNvPr>
          <p:cNvSpPr txBox="1"/>
          <p:nvPr/>
        </p:nvSpPr>
        <p:spPr>
          <a:xfrm>
            <a:off x="4298013" y="2823291"/>
            <a:ext cx="1264587" cy="400110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r>
              <a:rPr lang="el-GR" sz="1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λ</a:t>
            </a:r>
            <a:r>
              <a:rPr lang="en-US" sz="1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an example of a hyperparameter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CEDE6D7-76CB-7C7C-AE32-BB2AFCE58BA1}"/>
              </a:ext>
            </a:extLst>
          </p:cNvPr>
          <p:cNvCxnSpPr>
            <a:cxnSpLocks/>
            <a:stCxn id="26" idx="1"/>
          </p:cNvCxnSpPr>
          <p:nvPr/>
        </p:nvCxnSpPr>
        <p:spPr bwMode="auto">
          <a:xfrm flipH="1" flipV="1">
            <a:off x="3973346" y="2242178"/>
            <a:ext cx="324667" cy="7811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C416194-19FA-1AE2-4458-2B011511D831}"/>
              </a:ext>
            </a:extLst>
          </p:cNvPr>
          <p:cNvCxnSpPr>
            <a:cxnSpLocks/>
            <a:stCxn id="26" idx="2"/>
          </p:cNvCxnSpPr>
          <p:nvPr/>
        </p:nvCxnSpPr>
        <p:spPr bwMode="auto">
          <a:xfrm flipH="1">
            <a:off x="4592610" y="3223401"/>
            <a:ext cx="337697" cy="64374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D9D9833-6581-84D7-CB02-F623CE4CE575}"/>
              </a:ext>
            </a:extLst>
          </p:cNvPr>
          <p:cNvSpPr txBox="1"/>
          <p:nvPr/>
        </p:nvSpPr>
        <p:spPr>
          <a:xfrm>
            <a:off x="-3123" y="4251145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 contour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50FE88A-4D7E-333A-44FA-0AF6A6F78D44}"/>
              </a:ext>
            </a:extLst>
          </p:cNvPr>
          <p:cNvCxnSpPr>
            <a:cxnSpLocks/>
            <a:stCxn id="36" idx="0"/>
          </p:cNvCxnSpPr>
          <p:nvPr/>
        </p:nvCxnSpPr>
        <p:spPr bwMode="auto">
          <a:xfrm flipV="1">
            <a:off x="530277" y="3867150"/>
            <a:ext cx="202473" cy="38399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872572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20322-E449-23B9-6022-903CEBD00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Early stopping</a:t>
            </a:r>
            <a:r>
              <a:rPr lang="en-US" dirty="0"/>
              <a:t> is another regularization method</a:t>
            </a:r>
            <a:endParaRPr lang="en-US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F84076-3CA2-0E07-3933-1292A3D020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C8CA3-0AC4-1178-3260-498ED6CFD6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4495800" cy="3581400"/>
          </a:xfrm>
        </p:spPr>
        <p:txBody>
          <a:bodyPr/>
          <a:lstStyle/>
          <a:p>
            <a:r>
              <a:rPr lang="en-US" dirty="0"/>
              <a:t>Perform parameter optimization on training set</a:t>
            </a:r>
          </a:p>
          <a:p>
            <a:r>
              <a:rPr lang="en-US" dirty="0"/>
              <a:t>Occasionally evaluate error using validation set</a:t>
            </a:r>
          </a:p>
          <a:p>
            <a:r>
              <a:rPr lang="en-US" dirty="0"/>
              <a:t>Where validation error begins to increase, halt optimization</a:t>
            </a: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65455BBD-FD28-0F40-95AF-F5F702892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961" y="1123950"/>
            <a:ext cx="4269447" cy="369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C879259-337A-0F2A-9B65-291AFC285A57}"/>
              </a:ext>
            </a:extLst>
          </p:cNvPr>
          <p:cNvSpPr txBox="1"/>
          <p:nvPr/>
        </p:nvSpPr>
        <p:spPr>
          <a:xfrm>
            <a:off x="7391400" y="4837889"/>
            <a:ext cx="17526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/>
              <a:t>Ramazan </a:t>
            </a:r>
            <a:r>
              <a:rPr lang="en-US" sz="800" dirty="0" err="1"/>
              <a:t>Gençay</a:t>
            </a:r>
            <a:r>
              <a:rPr lang="en-US" sz="800" dirty="0"/>
              <a:t>, </a:t>
            </a:r>
            <a:r>
              <a:rPr lang="en-US" sz="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10.1109/72.935086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786178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20322-E449-23B9-6022-903CEBD00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Early stopping</a:t>
            </a:r>
            <a:r>
              <a:rPr lang="en-US" dirty="0"/>
              <a:t> is another regularization method</a:t>
            </a:r>
            <a:endParaRPr lang="en-US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F84076-3CA2-0E07-3933-1292A3D020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C8CA3-0AC4-1178-3260-498ED6CFD6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4495800" cy="3581400"/>
          </a:xfrm>
        </p:spPr>
        <p:txBody>
          <a:bodyPr/>
          <a:lstStyle/>
          <a:p>
            <a:r>
              <a:rPr lang="en-US" dirty="0"/>
              <a:t>Perform parameter optimization on training set</a:t>
            </a:r>
          </a:p>
          <a:p>
            <a:r>
              <a:rPr lang="en-US" dirty="0"/>
              <a:t>Occasionally evaluate error using validation set</a:t>
            </a:r>
          </a:p>
          <a:p>
            <a:r>
              <a:rPr lang="en-US" dirty="0"/>
              <a:t>Where validation error begins to increase, halt optimization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A98321-E28A-72CB-7E20-986F3D675C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172016"/>
            <a:ext cx="4258899" cy="33404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E75330-4D8B-99D4-CED7-CE494274E552}"/>
              </a:ext>
            </a:extLst>
          </p:cNvPr>
          <p:cNvSpPr txBox="1"/>
          <p:nvPr/>
        </p:nvSpPr>
        <p:spPr>
          <a:xfrm>
            <a:off x="6629400" y="4789171"/>
            <a:ext cx="25908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 err="1"/>
              <a:t>Dral</a:t>
            </a:r>
            <a:r>
              <a:rPr lang="en-US" sz="800" dirty="0"/>
              <a:t> et al., </a:t>
            </a:r>
            <a:r>
              <a:rPr lang="en-US" sz="800" b="0" i="0" u="none" strike="noStrike" dirty="0">
                <a:effectLst/>
                <a:latin typeface="ElsevierSans"/>
                <a:hlinkClick r:id="rId3" tooltip="Persistent link using digital object identifier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doi.org/10.1016/B978-0-323-90049-2.00011-1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4820381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16ED0-D323-3EEB-D228-F41999E5A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will examine three general approaches to formulating a machine-learning potential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00EC60-1525-020E-4A01-F3D2BFF073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4D94C36-46A8-9F92-FFFB-E0F6DCE5F601}"/>
              </a:ext>
            </a:extLst>
          </p:cNvPr>
          <p:cNvGrpSpPr/>
          <p:nvPr/>
        </p:nvGrpSpPr>
        <p:grpSpPr>
          <a:xfrm>
            <a:off x="2183607" y="971550"/>
            <a:ext cx="4521993" cy="3617595"/>
            <a:chOff x="1828800" y="1279414"/>
            <a:chExt cx="4521993" cy="3617595"/>
          </a:xfrm>
        </p:grpSpPr>
        <p:pic>
          <p:nvPicPr>
            <p:cNvPr id="4098" name="Picture 2" descr="Stimulating brain with ultrasound can influence decisions">
              <a:extLst>
                <a:ext uri="{FF2B5EF4-FFF2-40B4-BE49-F238E27FC236}">
                  <a16:creationId xmlns:a16="http://schemas.microsoft.com/office/drawing/2014/main" id="{E8CFD2D0-5FA6-408F-C687-E82271EA88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5D90AD"/>
                </a:clrFrom>
                <a:clrTo>
                  <a:srgbClr val="5D90A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28800" y="1279414"/>
              <a:ext cx="4521993" cy="3617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8A149BB-4030-0937-F2A9-3A7A4F998031}"/>
                </a:ext>
              </a:extLst>
            </p:cNvPr>
            <p:cNvSpPr txBox="1"/>
            <p:nvPr/>
          </p:nvSpPr>
          <p:spPr>
            <a:xfrm>
              <a:off x="3048000" y="2419350"/>
              <a:ext cx="1828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Parameters</a:t>
              </a:r>
            </a:p>
            <a:p>
              <a:r>
                <a:rPr lang="el-GR" b="1" i="1" dirty="0"/>
                <a:t>θ</a:t>
              </a:r>
              <a:r>
                <a:rPr lang="en-US" b="1" baseline="-25000" dirty="0"/>
                <a:t>1</a:t>
              </a:r>
              <a:r>
                <a:rPr lang="en-US" b="1" dirty="0"/>
                <a:t>,</a:t>
              </a:r>
              <a:r>
                <a:rPr lang="el-GR" b="1" i="1" dirty="0"/>
                <a:t> θ</a:t>
              </a:r>
              <a:r>
                <a:rPr lang="en-US" b="1" baseline="-25000" dirty="0"/>
                <a:t>2</a:t>
              </a:r>
              <a:r>
                <a:rPr lang="en-US" b="1" dirty="0"/>
                <a:t>,…,</a:t>
              </a:r>
              <a:r>
                <a:rPr lang="el-GR" b="1" i="1" dirty="0"/>
                <a:t> θ</a:t>
              </a:r>
              <a:r>
                <a:rPr lang="en-US" b="1" i="1" baseline="-25000" dirty="0"/>
                <a:t>P</a:t>
              </a:r>
              <a:endParaRPr lang="en-US" b="1" i="1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8993B0D4-F2AD-3412-3D20-BD14A3C2E073}"/>
              </a:ext>
            </a:extLst>
          </p:cNvPr>
          <p:cNvSpPr txBox="1"/>
          <p:nvPr/>
        </p:nvSpPr>
        <p:spPr>
          <a:xfrm>
            <a:off x="68541" y="1979205"/>
            <a:ext cx="2308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Input variables, or </a:t>
            </a:r>
            <a:r>
              <a:rPr lang="en-US" b="1" i="1" dirty="0"/>
              <a:t>features</a:t>
            </a:r>
            <a:endParaRPr lang="en-US" b="1" dirty="0"/>
          </a:p>
          <a:p>
            <a:r>
              <a:rPr lang="en-US" b="1" i="1" dirty="0"/>
              <a:t>x</a:t>
            </a:r>
            <a:r>
              <a:rPr lang="en-US" b="1" baseline="-25000" dirty="0"/>
              <a:t>1</a:t>
            </a:r>
            <a:r>
              <a:rPr lang="en-US" b="1" dirty="0"/>
              <a:t>,</a:t>
            </a:r>
            <a:r>
              <a:rPr lang="el-GR" b="1" i="1" dirty="0"/>
              <a:t> </a:t>
            </a:r>
            <a:r>
              <a:rPr lang="en-US" b="1" i="1" dirty="0"/>
              <a:t>x</a:t>
            </a:r>
            <a:r>
              <a:rPr lang="en-US" b="1" baseline="-25000" dirty="0"/>
              <a:t>2</a:t>
            </a:r>
            <a:r>
              <a:rPr lang="en-US" b="1" dirty="0"/>
              <a:t>,…,</a:t>
            </a:r>
            <a:r>
              <a:rPr lang="el-GR" b="1" i="1" dirty="0"/>
              <a:t> </a:t>
            </a:r>
            <a:r>
              <a:rPr lang="en-US" b="1" i="1" dirty="0" err="1"/>
              <a:t>x</a:t>
            </a:r>
            <a:r>
              <a:rPr lang="en-US" b="1" i="1" baseline="-25000" dirty="0" err="1"/>
              <a:t>m</a:t>
            </a:r>
            <a:endParaRPr lang="en-US" b="1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7ECCFE-467A-9A27-C6B2-460BF49ED6AD}"/>
              </a:ext>
            </a:extLst>
          </p:cNvPr>
          <p:cNvSpPr txBox="1"/>
          <p:nvPr/>
        </p:nvSpPr>
        <p:spPr>
          <a:xfrm>
            <a:off x="6705600" y="2111486"/>
            <a:ext cx="23502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Output variable, or </a:t>
            </a:r>
            <a:r>
              <a:rPr lang="en-US" b="1" i="1" dirty="0"/>
              <a:t>label</a:t>
            </a:r>
            <a:r>
              <a:rPr lang="en-US" b="1" dirty="0"/>
              <a:t>,</a:t>
            </a:r>
            <a:r>
              <a:rPr lang="en-US" b="1" i="1" dirty="0"/>
              <a:t> y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80B26178-3988-45F5-92C3-3B7C9D61A887}"/>
              </a:ext>
            </a:extLst>
          </p:cNvPr>
          <p:cNvSpPr/>
          <p:nvPr/>
        </p:nvSpPr>
        <p:spPr bwMode="auto">
          <a:xfrm>
            <a:off x="2263120" y="2340454"/>
            <a:ext cx="632480" cy="46788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51D8CF6C-12AD-D728-26F2-6EE54304F3C3}"/>
              </a:ext>
            </a:extLst>
          </p:cNvPr>
          <p:cNvSpPr/>
          <p:nvPr/>
        </p:nvSpPr>
        <p:spPr bwMode="auto">
          <a:xfrm>
            <a:off x="6073120" y="2337596"/>
            <a:ext cx="632480" cy="46788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D705B3-C43E-D774-CB1E-0E4E29893814}"/>
              </a:ext>
            </a:extLst>
          </p:cNvPr>
          <p:cNvSpPr txBox="1"/>
          <p:nvPr/>
        </p:nvSpPr>
        <p:spPr>
          <a:xfrm>
            <a:off x="2564607" y="4123863"/>
            <a:ext cx="4140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may be many, many parameters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1BDC1B-2E51-8A93-B8C3-CC41434A1FDD}"/>
              </a:ext>
            </a:extLst>
          </p:cNvPr>
          <p:cNvSpPr txBox="1"/>
          <p:nvPr/>
        </p:nvSpPr>
        <p:spPr>
          <a:xfrm>
            <a:off x="3505200" y="1113596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AI</a:t>
            </a:r>
            <a:endParaRPr lang="en-US" b="1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C20F71-1C98-4E2E-F3B8-30DBAA15B659}"/>
              </a:ext>
            </a:extLst>
          </p:cNvPr>
          <p:cNvSpPr txBox="1"/>
          <p:nvPr/>
        </p:nvSpPr>
        <p:spPr>
          <a:xfrm>
            <a:off x="-1" y="3481513"/>
            <a:ext cx="2377421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Selection of features (descriptors) is often an art that can be  crucial to ML success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567D528-BA32-7BC5-5F08-E0E6D3BAA08D}"/>
              </a:ext>
            </a:extLst>
          </p:cNvPr>
          <p:cNvSpPr txBox="1"/>
          <p:nvPr/>
        </p:nvSpPr>
        <p:spPr>
          <a:xfrm>
            <a:off x="6848713" y="3481513"/>
            <a:ext cx="1988859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 is usually a scalar, but can be multivariate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C51CF90-6E98-86E1-9CDB-AFB10F4293F8}"/>
              </a:ext>
            </a:extLst>
          </p:cNvPr>
          <p:cNvSpPr/>
          <p:nvPr/>
        </p:nvSpPr>
        <p:spPr bwMode="auto">
          <a:xfrm>
            <a:off x="0" y="895350"/>
            <a:ext cx="9144000" cy="4248150"/>
          </a:xfrm>
          <a:prstGeom prst="rect">
            <a:avLst/>
          </a:prstGeom>
          <a:solidFill>
            <a:srgbClr val="FFFFFF">
              <a:alpha val="76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7C116B-6CD3-7505-FC0A-AFD932C4C8D6}"/>
              </a:ext>
            </a:extLst>
          </p:cNvPr>
          <p:cNvSpPr txBox="1"/>
          <p:nvPr/>
        </p:nvSpPr>
        <p:spPr>
          <a:xfrm>
            <a:off x="2847877" y="1579554"/>
            <a:ext cx="1475847" cy="830997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Linear models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575BA1-1270-C43B-999C-36323AAE2231}"/>
              </a:ext>
            </a:extLst>
          </p:cNvPr>
          <p:cNvSpPr txBox="1"/>
          <p:nvPr/>
        </p:nvSpPr>
        <p:spPr>
          <a:xfrm>
            <a:off x="4454160" y="2059785"/>
            <a:ext cx="1475847" cy="830997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Neural networks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BABD8B-F770-958F-0A7F-B40BE23E2248}"/>
              </a:ext>
            </a:extLst>
          </p:cNvPr>
          <p:cNvSpPr txBox="1"/>
          <p:nvPr/>
        </p:nvSpPr>
        <p:spPr>
          <a:xfrm>
            <a:off x="2879460" y="2632555"/>
            <a:ext cx="1475847" cy="1200329"/>
          </a:xfrm>
          <a:prstGeom prst="rect">
            <a:avLst/>
          </a:prstGeom>
          <a:solidFill>
            <a:srgbClr val="015BB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Kernel-based methods</a:t>
            </a:r>
          </a:p>
        </p:txBody>
      </p:sp>
    </p:spTree>
    <p:extLst>
      <p:ext uri="{BB962C8B-B14F-4D97-AF65-F5344CB8AC3E}">
        <p14:creationId xmlns:p14="http://schemas.microsoft.com/office/powerpoint/2010/main" val="3995218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6798C98D-0216-1DB9-EA6C-40B60466A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1959666"/>
            <a:ext cx="4739203" cy="18312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D55538-9E5A-4288-F7A7-B54FC023C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895350"/>
          </a:xfrm>
        </p:spPr>
        <p:txBody>
          <a:bodyPr/>
          <a:lstStyle/>
          <a:p>
            <a:r>
              <a:rPr lang="en-US" dirty="0"/>
              <a:t>A model is </a:t>
            </a:r>
            <a:r>
              <a:rPr lang="en-US" i="1" dirty="0"/>
              <a:t>linear</a:t>
            </a:r>
            <a:r>
              <a:rPr lang="en-US" dirty="0"/>
              <a:t> if it has linear dependence on its parameters (not that it fits using linear functions)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F899B3-B773-3839-7081-5F0F1E55D9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B343CA-5E58-7764-73BA-4C50247ABA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22" y="990603"/>
            <a:ext cx="9002977" cy="2876547"/>
          </a:xfrm>
        </p:spPr>
        <p:txBody>
          <a:bodyPr numCol="2"/>
          <a:lstStyle/>
          <a:p>
            <a:r>
              <a:rPr lang="en-US" dirty="0"/>
              <a:t>Energy given as a sum of </a:t>
            </a:r>
            <a:br>
              <a:rPr lang="en-US" dirty="0"/>
            </a:br>
            <a:r>
              <a:rPr lang="en-US" dirty="0"/>
              <a:t>one-body energies</a:t>
            </a:r>
          </a:p>
          <a:p>
            <a:endParaRPr lang="en-US" dirty="0"/>
          </a:p>
          <a:p>
            <a:pPr lvl="1"/>
            <a:r>
              <a:rPr lang="en-US" dirty="0"/>
              <a:t>Atom energies are, in turn, given via a set of descriptors that depend on positions of neighboring atoms</a:t>
            </a:r>
          </a:p>
          <a:p>
            <a:r>
              <a:rPr lang="en-US" dirty="0"/>
              <a:t>General linear model has a simple form: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D2A7C2-7B4A-0AEA-A372-128891A081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520" y="1873597"/>
            <a:ext cx="2184400" cy="5461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5D8169F-1577-CC76-A593-DE4CEECCB9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800" y="1436025"/>
            <a:ext cx="1181100" cy="3683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684F04D-B9DE-BC0B-3998-BA47A92E5DC8}"/>
              </a:ext>
            </a:extLst>
          </p:cNvPr>
          <p:cNvSpPr txBox="1"/>
          <p:nvPr/>
        </p:nvSpPr>
        <p:spPr>
          <a:xfrm>
            <a:off x="4476354" y="3786017"/>
            <a:ext cx="15945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{</a:t>
            </a:r>
            <a:r>
              <a:rPr lang="en-US" sz="1800" b="1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18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800" i="1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</a:t>
            </a:r>
            <a:b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observation pairs</a:t>
            </a:r>
            <a:endParaRPr lang="en-US" sz="1800" i="1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Left Bracket 14">
            <a:extLst>
              <a:ext uri="{FF2B5EF4-FFF2-40B4-BE49-F238E27FC236}">
                <a16:creationId xmlns:a16="http://schemas.microsoft.com/office/drawing/2014/main" id="{70692A08-F61B-4866-CC14-9113112B7D6C}"/>
              </a:ext>
            </a:extLst>
          </p:cNvPr>
          <p:cNvSpPr/>
          <p:nvPr/>
        </p:nvSpPr>
        <p:spPr bwMode="auto">
          <a:xfrm rot="10800000">
            <a:off x="5044860" y="2091897"/>
            <a:ext cx="123665" cy="1564497"/>
          </a:xfrm>
          <a:prstGeom prst="leftBracket">
            <a:avLst/>
          </a:prstGeom>
          <a:noFill/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30" name="Left Bracket 29">
            <a:extLst>
              <a:ext uri="{FF2B5EF4-FFF2-40B4-BE49-F238E27FC236}">
                <a16:creationId xmlns:a16="http://schemas.microsoft.com/office/drawing/2014/main" id="{C6ACBAEA-89BE-3B74-F044-44D635EF810C}"/>
              </a:ext>
            </a:extLst>
          </p:cNvPr>
          <p:cNvSpPr/>
          <p:nvPr/>
        </p:nvSpPr>
        <p:spPr bwMode="auto">
          <a:xfrm>
            <a:off x="5476334" y="1954733"/>
            <a:ext cx="123665" cy="1831284"/>
          </a:xfrm>
          <a:prstGeom prst="leftBracket">
            <a:avLst/>
          </a:prstGeom>
          <a:noFill/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31" name="Left Bracket 30">
            <a:extLst>
              <a:ext uri="{FF2B5EF4-FFF2-40B4-BE49-F238E27FC236}">
                <a16:creationId xmlns:a16="http://schemas.microsoft.com/office/drawing/2014/main" id="{C834EE52-85AD-8C73-A35C-345F6E10CCB9}"/>
              </a:ext>
            </a:extLst>
          </p:cNvPr>
          <p:cNvSpPr/>
          <p:nvPr/>
        </p:nvSpPr>
        <p:spPr bwMode="auto">
          <a:xfrm rot="16200000">
            <a:off x="6943270" y="2525750"/>
            <a:ext cx="98244" cy="2617737"/>
          </a:xfrm>
          <a:prstGeom prst="leftBracket">
            <a:avLst/>
          </a:prstGeom>
          <a:noFill/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32" name="Left Bracket 31">
            <a:extLst>
              <a:ext uri="{FF2B5EF4-FFF2-40B4-BE49-F238E27FC236}">
                <a16:creationId xmlns:a16="http://schemas.microsoft.com/office/drawing/2014/main" id="{62BDC32E-3E25-D03D-C8A5-CBDC821DCD02}"/>
              </a:ext>
            </a:extLst>
          </p:cNvPr>
          <p:cNvSpPr/>
          <p:nvPr/>
        </p:nvSpPr>
        <p:spPr bwMode="auto">
          <a:xfrm rot="10800000">
            <a:off x="8936367" y="2091897"/>
            <a:ext cx="123666" cy="1564498"/>
          </a:xfrm>
          <a:prstGeom prst="leftBracket">
            <a:avLst/>
          </a:prstGeom>
          <a:noFill/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111F1C-3738-89D9-C6E3-7D7CF3E82709}"/>
              </a:ext>
            </a:extLst>
          </p:cNvPr>
          <p:cNvSpPr txBox="1"/>
          <p:nvPr/>
        </p:nvSpPr>
        <p:spPr>
          <a:xfrm>
            <a:off x="7155033" y="3932698"/>
            <a:ext cx="1927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i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8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features and parameters</a:t>
            </a:r>
            <a:endParaRPr lang="en-US" sz="1800" i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A660923-CFD7-BFAB-CA09-3AD11A8CA691}"/>
              </a:ext>
            </a:extLst>
          </p:cNvPr>
          <p:cNvGrpSpPr/>
          <p:nvPr/>
        </p:nvGrpSpPr>
        <p:grpSpPr>
          <a:xfrm>
            <a:off x="2039738" y="3603136"/>
            <a:ext cx="1566844" cy="1497352"/>
            <a:chOff x="2039738" y="3603136"/>
            <a:chExt cx="1566844" cy="1497352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D1B91B4-079E-CA40-2E7C-967BFB76AA37}"/>
                </a:ext>
              </a:extLst>
            </p:cNvPr>
            <p:cNvGrpSpPr/>
            <p:nvPr/>
          </p:nvGrpSpPr>
          <p:grpSpPr>
            <a:xfrm rot="5400000">
              <a:off x="2074484" y="3568390"/>
              <a:ext cx="1497352" cy="1566844"/>
              <a:chOff x="7607300" y="1416050"/>
              <a:chExt cx="1000385" cy="1046813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98ED514B-E5A6-460D-962A-58E71386B73A}"/>
                  </a:ext>
                </a:extLst>
              </p:cNvPr>
              <p:cNvSpPr/>
              <p:nvPr/>
            </p:nvSpPr>
            <p:spPr bwMode="auto">
              <a:xfrm>
                <a:off x="7924800" y="1733550"/>
                <a:ext cx="317500" cy="3175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898A3F0C-31CA-A9B8-CA06-1E96DE60E7BE}"/>
                  </a:ext>
                </a:extLst>
              </p:cNvPr>
              <p:cNvSpPr/>
              <p:nvPr/>
            </p:nvSpPr>
            <p:spPr bwMode="auto">
              <a:xfrm>
                <a:off x="8255000" y="1416050"/>
                <a:ext cx="317500" cy="3175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0C6CDBB7-CA6D-D725-50F6-0D9F3B26542E}"/>
                  </a:ext>
                </a:extLst>
              </p:cNvPr>
              <p:cNvSpPr/>
              <p:nvPr/>
            </p:nvSpPr>
            <p:spPr bwMode="auto">
              <a:xfrm>
                <a:off x="8290185" y="2095500"/>
                <a:ext cx="317500" cy="3175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3BF4617A-921C-C201-95F9-64B982725BC3}"/>
                  </a:ext>
                </a:extLst>
              </p:cNvPr>
              <p:cNvSpPr/>
              <p:nvPr/>
            </p:nvSpPr>
            <p:spPr bwMode="auto">
              <a:xfrm>
                <a:off x="7607300" y="1416050"/>
                <a:ext cx="317500" cy="3175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7242C79B-DD8F-001C-472D-BD8F0D2F2300}"/>
                  </a:ext>
                </a:extLst>
              </p:cNvPr>
              <p:cNvSpPr/>
              <p:nvPr/>
            </p:nvSpPr>
            <p:spPr bwMode="auto">
              <a:xfrm>
                <a:off x="7766050" y="2145363"/>
                <a:ext cx="317500" cy="3175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6438F88F-BCE3-4D56-6430-562208CA98D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8077200" y="1574800"/>
                <a:ext cx="371735" cy="339331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9900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012F9D64-62FC-ECBC-C179-A1E40301996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083550" y="1914131"/>
                <a:ext cx="365385" cy="36195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9900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A3739162-0966-F59D-7CB0-E574E4B805B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912100" y="1914131"/>
                <a:ext cx="187273" cy="41181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9900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4E3D35E5-FB31-BF00-E294-262F5DB6D72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772400" y="1574800"/>
                <a:ext cx="304800" cy="3175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9900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</p:cxnSp>
          <p:sp>
            <p:nvSpPr>
              <p:cNvPr id="20" name="Arc 19">
                <a:extLst>
                  <a:ext uri="{FF2B5EF4-FFF2-40B4-BE49-F238E27FC236}">
                    <a16:creationId xmlns:a16="http://schemas.microsoft.com/office/drawing/2014/main" id="{3B631C53-519F-58F3-D7D1-0650CF911D79}"/>
                  </a:ext>
                </a:extLst>
              </p:cNvPr>
              <p:cNvSpPr/>
              <p:nvPr/>
            </p:nvSpPr>
            <p:spPr bwMode="auto">
              <a:xfrm rot="19351434">
                <a:off x="7794405" y="1658165"/>
                <a:ext cx="486256" cy="358941"/>
              </a:xfrm>
              <a:prstGeom prst="arc">
                <a:avLst>
                  <a:gd name="adj1" fmla="val 16200000"/>
                  <a:gd name="adj2" fmla="val 681453"/>
                </a:avLst>
              </a:prstGeom>
              <a:noFill/>
              <a:ln w="9525" cap="flat" cmpd="sng" algn="ctr">
                <a:solidFill>
                  <a:srgbClr val="009900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C640D19-0B4B-DC63-BDB9-D8DCD292D9AA}"/>
                </a:ext>
              </a:extLst>
            </p:cNvPr>
            <p:cNvSpPr txBox="1"/>
            <p:nvPr/>
          </p:nvSpPr>
          <p:spPr>
            <a:xfrm>
              <a:off x="2286771" y="4073503"/>
              <a:ext cx="541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1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r>
                <a:rPr lang="en-US" sz="1800" baseline="-25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8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BC3BD01-9D54-9E43-3FA7-66D41EA36B6D}"/>
                </a:ext>
              </a:extLst>
            </p:cNvPr>
            <p:cNvSpPr txBox="1"/>
            <p:nvPr/>
          </p:nvSpPr>
          <p:spPr>
            <a:xfrm>
              <a:off x="2419060" y="4467993"/>
              <a:ext cx="541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1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r>
                <a:rPr lang="en-US" sz="1800" baseline="-25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8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6749E88-EC79-65E4-38A1-AA7C7EA25A7C}"/>
                </a:ext>
              </a:extLst>
            </p:cNvPr>
            <p:cNvSpPr txBox="1"/>
            <p:nvPr/>
          </p:nvSpPr>
          <p:spPr>
            <a:xfrm>
              <a:off x="2760931" y="4466801"/>
              <a:ext cx="541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1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r>
                <a:rPr lang="en-US" sz="1800" baseline="-25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8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45DB213-EAF3-0686-254D-A88557988402}"/>
                </a:ext>
              </a:extLst>
            </p:cNvPr>
            <p:cNvSpPr txBox="1"/>
            <p:nvPr/>
          </p:nvSpPr>
          <p:spPr>
            <a:xfrm>
              <a:off x="2777021" y="3739850"/>
              <a:ext cx="541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1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r>
                <a:rPr lang="en-US" sz="1800" baseline="-25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8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7D468DA4-605B-E545-5B26-A8DE72159F30}"/>
              </a:ext>
            </a:extLst>
          </p:cNvPr>
          <p:cNvSpPr txBox="1"/>
          <p:nvPr/>
        </p:nvSpPr>
        <p:spPr>
          <a:xfrm>
            <a:off x="3214621" y="4059194"/>
            <a:ext cx="910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1800" baseline="-25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  <a:endParaRPr lang="en-US" sz="1800" i="1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3739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D5DFD-5AF0-A28E-D8F8-DF291AD5A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895350"/>
          </a:xfrm>
        </p:spPr>
        <p:txBody>
          <a:bodyPr/>
          <a:lstStyle/>
          <a:p>
            <a:r>
              <a:rPr lang="en-US" dirty="0"/>
              <a:t>Ordinary least squares (OLS) is the basic, assumption-free optimization of a linear model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2B7C11-F569-1C99-FFA3-D34420DA13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9438D7-77F1-BF0C-3FF5-71D0FE550C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279" y="1793493"/>
            <a:ext cx="8763000" cy="914400"/>
          </a:xfrm>
        </p:spPr>
        <p:txBody>
          <a:bodyPr/>
          <a:lstStyle/>
          <a:p>
            <a:r>
              <a:rPr lang="en-US" dirty="0"/>
              <a:t>Given a set of </a:t>
            </a:r>
            <a:r>
              <a:rPr lang="en-US" b="1" i="1" dirty="0" err="1"/>
              <a:t>x</a:t>
            </a:r>
            <a:r>
              <a:rPr lang="en-US" i="1" baseline="-25000" dirty="0" err="1"/>
              <a:t>j</a:t>
            </a:r>
            <a:r>
              <a:rPr lang="en-US" i="1" dirty="0"/>
              <a:t> </a:t>
            </a:r>
            <a:r>
              <a:rPr lang="en-US" dirty="0"/>
              <a:t>vectors, how can we combine them to get as close to the </a:t>
            </a:r>
            <a:r>
              <a:rPr lang="en-US" b="1" dirty="0"/>
              <a:t>y</a:t>
            </a:r>
            <a:r>
              <a:rPr lang="en-US" dirty="0"/>
              <a:t> vector as possible? Think geometrically.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240D27F-CE98-546E-FD64-DEDC89D6CFAA}"/>
              </a:ext>
            </a:extLst>
          </p:cNvPr>
          <p:cNvGrpSpPr/>
          <p:nvPr/>
        </p:nvGrpSpPr>
        <p:grpSpPr>
          <a:xfrm>
            <a:off x="2514600" y="2800350"/>
            <a:ext cx="3973571" cy="2144982"/>
            <a:chOff x="5132679" y="2284773"/>
            <a:chExt cx="3973571" cy="2144982"/>
          </a:xfrm>
        </p:grpSpPr>
        <p:sp>
          <p:nvSpPr>
            <p:cNvPr id="21" name="Cloud 20">
              <a:extLst>
                <a:ext uri="{FF2B5EF4-FFF2-40B4-BE49-F238E27FC236}">
                  <a16:creationId xmlns:a16="http://schemas.microsoft.com/office/drawing/2014/main" id="{0780710B-8B28-62CE-B68A-A98F321D7CD8}"/>
                </a:ext>
              </a:extLst>
            </p:cNvPr>
            <p:cNvSpPr/>
            <p:nvPr/>
          </p:nvSpPr>
          <p:spPr bwMode="auto">
            <a:xfrm>
              <a:off x="5333999" y="2315397"/>
              <a:ext cx="3521279" cy="1170753"/>
            </a:xfrm>
            <a:prstGeom prst="cloud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800" dirty="0"/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800" dirty="0"/>
                <a:t>Space of all </a:t>
              </a:r>
              <a:r>
                <a:rPr lang="en-US" sz="1800" b="1" dirty="0"/>
                <a:t>y</a:t>
              </a:r>
              <a:r>
                <a:rPr lang="en-US" sz="1800" dirty="0"/>
                <a:t> vectors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7CF1090-A682-8F9D-5C02-14F7CC68CA00}"/>
                </a:ext>
              </a:extLst>
            </p:cNvPr>
            <p:cNvGrpSpPr/>
            <p:nvPr/>
          </p:nvGrpSpPr>
          <p:grpSpPr>
            <a:xfrm>
              <a:off x="5132679" y="2284773"/>
              <a:ext cx="3973571" cy="2144982"/>
              <a:chOff x="5241721" y="1733550"/>
              <a:chExt cx="3973571" cy="2144982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A112DE42-ABD5-7119-35D5-948FE0E908DA}"/>
                  </a:ext>
                </a:extLst>
              </p:cNvPr>
              <p:cNvGrpSpPr/>
              <p:nvPr/>
            </p:nvGrpSpPr>
            <p:grpSpPr>
              <a:xfrm>
                <a:off x="5241721" y="1733550"/>
                <a:ext cx="3810000" cy="1753050"/>
                <a:chOff x="4203700" y="1962150"/>
                <a:chExt cx="3810000" cy="1753050"/>
              </a:xfrm>
            </p:grpSpPr>
            <p:sp>
              <p:nvSpPr>
                <p:cNvPr id="13" name="Freeform 12">
                  <a:extLst>
                    <a:ext uri="{FF2B5EF4-FFF2-40B4-BE49-F238E27FC236}">
                      <a16:creationId xmlns:a16="http://schemas.microsoft.com/office/drawing/2014/main" id="{ED86C716-3DD9-2DFA-A9B9-938A564527B2}"/>
                    </a:ext>
                  </a:extLst>
                </p:cNvPr>
                <p:cNvSpPr/>
                <p:nvPr/>
              </p:nvSpPr>
              <p:spPr bwMode="auto">
                <a:xfrm>
                  <a:off x="4204800" y="3272400"/>
                  <a:ext cx="3808800" cy="442800"/>
                </a:xfrm>
                <a:custGeom>
                  <a:avLst/>
                  <a:gdLst>
                    <a:gd name="connsiteX0" fmla="*/ 0 w 3808800"/>
                    <a:gd name="connsiteY0" fmla="*/ 439200 h 442800"/>
                    <a:gd name="connsiteX1" fmla="*/ 442800 w 3808800"/>
                    <a:gd name="connsiteY1" fmla="*/ 0 h 442800"/>
                    <a:gd name="connsiteX2" fmla="*/ 3808800 w 3808800"/>
                    <a:gd name="connsiteY2" fmla="*/ 3600 h 442800"/>
                    <a:gd name="connsiteX3" fmla="*/ 3373200 w 3808800"/>
                    <a:gd name="connsiteY3" fmla="*/ 442800 h 442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08800" h="442800">
                      <a:moveTo>
                        <a:pt x="0" y="439200"/>
                      </a:moveTo>
                      <a:lnTo>
                        <a:pt x="442800" y="0"/>
                      </a:lnTo>
                      <a:lnTo>
                        <a:pt x="3808800" y="3600"/>
                      </a:lnTo>
                      <a:lnTo>
                        <a:pt x="3373200" y="442800"/>
                      </a:lnTo>
                    </a:path>
                  </a:pathLst>
                </a:custGeom>
                <a:solidFill>
                  <a:srgbClr val="015BB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-109" charset="0"/>
                  </a:endParaRPr>
                </a:p>
              </p:txBody>
            </p:sp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669C85E2-5325-A230-2680-FCC85F5EA173}"/>
                    </a:ext>
                  </a:extLst>
                </p:cNvPr>
                <p:cNvGrpSpPr/>
                <p:nvPr/>
              </p:nvGrpSpPr>
              <p:grpSpPr>
                <a:xfrm>
                  <a:off x="4203700" y="1962150"/>
                  <a:ext cx="3810000" cy="1752600"/>
                  <a:chOff x="2781300" y="2571750"/>
                  <a:chExt cx="3810000" cy="1752600"/>
                </a:xfrm>
              </p:grpSpPr>
              <p:sp>
                <p:nvSpPr>
                  <p:cNvPr id="9" name="Cube 8">
                    <a:extLst>
                      <a:ext uri="{FF2B5EF4-FFF2-40B4-BE49-F238E27FC236}">
                        <a16:creationId xmlns:a16="http://schemas.microsoft.com/office/drawing/2014/main" id="{D8B12AD3-EF35-B850-641B-EE03D92DAC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81300" y="2571750"/>
                    <a:ext cx="3810000" cy="1752600"/>
                  </a:xfrm>
                  <a:prstGeom prst="cub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24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-109" charset="0"/>
                    </a:endParaRPr>
                  </a:p>
                </p:txBody>
              </p:sp>
              <p:sp>
                <p:nvSpPr>
                  <p:cNvPr id="10" name="Cube 9">
                    <a:extLst>
                      <a:ext uri="{FF2B5EF4-FFF2-40B4-BE49-F238E27FC236}">
                        <a16:creationId xmlns:a16="http://schemas.microsoft.com/office/drawing/2014/main" id="{015AF03C-0E6C-E8C4-BF9F-7AF142D02BB6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2781300" y="2571750"/>
                    <a:ext cx="3810000" cy="1752600"/>
                  </a:xfrm>
                  <a:prstGeom prst="cube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24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-109" charset="0"/>
                    </a:endParaRPr>
                  </a:p>
                </p:txBody>
              </p:sp>
            </p:grpSp>
          </p:grp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6DA5313-EBAA-8467-AD7C-2E18D3DA2D96}"/>
                  </a:ext>
                </a:extLst>
              </p:cNvPr>
              <p:cNvSpPr txBox="1"/>
              <p:nvPr/>
            </p:nvSpPr>
            <p:spPr>
              <a:xfrm rot="21062277">
                <a:off x="5325856" y="2493537"/>
                <a:ext cx="3889436" cy="1384995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isometricOffAxis2Top"/>
                  <a:lightRig rig="threePt" dir="t"/>
                </a:scene3d>
              </a:bodyPr>
              <a:lstStyle/>
              <a:p>
                <a:r>
                  <a:rPr kumimoji="0" lang="en-US" sz="2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3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span(X</a:t>
                </a:r>
                <a:r>
                  <a:rPr kumimoji="0" lang="en-US" sz="28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3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) – </a:t>
                </a:r>
                <a:r>
                  <a:rPr kumimoji="0" lang="en-US" sz="280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3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all </a:t>
                </a:r>
                <a:r>
                  <a:rPr kumimoji="0" lang="en-US" sz="28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3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y</a:t>
                </a:r>
                <a:r>
                  <a:rPr kumimoji="0" lang="en-US" sz="280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3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 vectors that can be reached by combining the </a:t>
                </a:r>
                <a:r>
                  <a:rPr kumimoji="0" lang="en-US" sz="2800" b="1" u="none" strike="noStrike" kern="0" cap="none" spc="0" normalizeH="0" baseline="0" noProof="0" dirty="0">
                    <a:ln>
                      <a:noFill/>
                    </a:ln>
                    <a:solidFill>
                      <a:schemeClr val="accent3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x</a:t>
                </a:r>
                <a:r>
                  <a:rPr kumimoji="0" lang="en-US" sz="2800" u="none" strike="noStrike" kern="0" cap="none" spc="0" normalizeH="0" baseline="0" noProof="0" dirty="0">
                    <a:ln>
                      <a:noFill/>
                    </a:ln>
                    <a:solidFill>
                      <a:schemeClr val="accent3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 vectors</a:t>
                </a:r>
                <a:r>
                  <a:rPr kumimoji="0" lang="en-US" sz="28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3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 </a:t>
                </a:r>
                <a:endParaRPr lang="en-US" sz="2800" dirty="0">
                  <a:solidFill>
                    <a:schemeClr val="accent3"/>
                  </a:solidFill>
                  <a:latin typeface="+mn-lt"/>
                </a:endParaRPr>
              </a:p>
            </p:txBody>
          </p:sp>
        </p:grp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05B0824-33BE-3ADB-C36E-3D2DEC377CD0}"/>
                </a:ext>
              </a:extLst>
            </p:cNvPr>
            <p:cNvCxnSpPr/>
            <p:nvPr/>
          </p:nvCxnSpPr>
          <p:spPr bwMode="auto">
            <a:xfrm>
              <a:off x="5562600" y="2707893"/>
              <a:ext cx="0" cy="50753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FB2485E-1571-4DC6-FF3C-06772F49CB8B}"/>
                </a:ext>
              </a:extLst>
            </p:cNvPr>
            <p:cNvCxnSpPr/>
            <p:nvPr/>
          </p:nvCxnSpPr>
          <p:spPr bwMode="auto">
            <a:xfrm>
              <a:off x="5568950" y="2726943"/>
              <a:ext cx="0" cy="50753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DB4397D-26E8-8A70-5EA1-D7B1E043F7A7}"/>
              </a:ext>
            </a:extLst>
          </p:cNvPr>
          <p:cNvGrpSpPr/>
          <p:nvPr/>
        </p:nvGrpSpPr>
        <p:grpSpPr>
          <a:xfrm>
            <a:off x="434097" y="2834828"/>
            <a:ext cx="1848526" cy="1804857"/>
            <a:chOff x="1186067" y="2722259"/>
            <a:chExt cx="1848526" cy="1804857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9C3F419-557D-775E-B774-922650DD5F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86067" y="2722259"/>
              <a:ext cx="1723209" cy="1128144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FAE02A8-006E-9262-2070-2531D99A02A7}"/>
                </a:ext>
              </a:extLst>
            </p:cNvPr>
            <p:cNvSpPr txBox="1"/>
            <p:nvPr/>
          </p:nvSpPr>
          <p:spPr>
            <a:xfrm>
              <a:off x="1281993" y="4127006"/>
              <a:ext cx="1752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x</a:t>
              </a:r>
              <a:r>
                <a:rPr lang="en-US" sz="2000" baseline="-25000" dirty="0"/>
                <a:t>1</a:t>
              </a:r>
              <a:r>
                <a:rPr lang="en-US" sz="2000" dirty="0"/>
                <a:t>    </a:t>
              </a:r>
              <a:r>
                <a:rPr lang="en-US" sz="2000" b="1" dirty="0"/>
                <a:t>x</a:t>
              </a:r>
              <a:r>
                <a:rPr lang="en-US" sz="2000" baseline="-25000" dirty="0"/>
                <a:t>2</a:t>
              </a:r>
              <a:r>
                <a:rPr lang="en-US" sz="2000" dirty="0"/>
                <a:t>  …  </a:t>
              </a:r>
              <a:r>
                <a:rPr lang="en-US" sz="2000" b="1" dirty="0" err="1"/>
                <a:t>x</a:t>
              </a:r>
              <a:r>
                <a:rPr lang="en-US" sz="2000" i="1" baseline="-25000" dirty="0" err="1"/>
                <a:t>p</a:t>
              </a:r>
              <a:r>
                <a:rPr lang="en-US" sz="2000" dirty="0"/>
                <a:t> </a:t>
              </a:r>
              <a:endParaRPr lang="en-US" sz="2000" b="1" dirty="0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726FC76F-ABDA-7A45-1F65-A204068B6A4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447800" y="3969816"/>
              <a:ext cx="0" cy="27833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A8E1148-59AD-7B39-9439-16DD4B071A2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905000" y="3969816"/>
              <a:ext cx="0" cy="27833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2702EFD4-3C4B-48B7-8303-F4E228DDD94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67000" y="3937757"/>
              <a:ext cx="0" cy="27833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9C959BC8-105E-CDC5-6813-18639851A10B}"/>
              </a:ext>
            </a:extLst>
          </p:cNvPr>
          <p:cNvSpPr txBox="1"/>
          <p:nvPr/>
        </p:nvSpPr>
        <p:spPr>
          <a:xfrm>
            <a:off x="593038" y="4598101"/>
            <a:ext cx="1626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rgbClr val="009900"/>
                </a:solidFill>
              </a:rPr>
              <a:t>x</a:t>
            </a:r>
            <a:r>
              <a:rPr lang="en-US" baseline="-25000" dirty="0" err="1">
                <a:solidFill>
                  <a:srgbClr val="009900"/>
                </a:solidFill>
              </a:rPr>
              <a:t>j</a:t>
            </a:r>
            <a:r>
              <a:rPr lang="en-US" dirty="0">
                <a:solidFill>
                  <a:srgbClr val="009900"/>
                </a:solidFill>
              </a:rPr>
              <a:t> vectors</a:t>
            </a:r>
            <a:r>
              <a:rPr lang="en-US" b="1" dirty="0">
                <a:solidFill>
                  <a:srgbClr val="009900"/>
                </a:solidFill>
              </a:rPr>
              <a:t> </a:t>
            </a: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F943FC21-23D3-FA78-A5CA-395FCE5002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7239" y="2923876"/>
            <a:ext cx="327613" cy="620124"/>
          </a:xfrm>
          <a:prstGeom prst="rect">
            <a:avLst/>
          </a:prstGeom>
        </p:spPr>
      </p:pic>
      <p:grpSp>
        <p:nvGrpSpPr>
          <p:cNvPr id="84" name="Group 83">
            <a:extLst>
              <a:ext uri="{FF2B5EF4-FFF2-40B4-BE49-F238E27FC236}">
                <a16:creationId xmlns:a16="http://schemas.microsoft.com/office/drawing/2014/main" id="{0DD74753-C517-316B-A3A0-A63D38D4E97F}"/>
              </a:ext>
            </a:extLst>
          </p:cNvPr>
          <p:cNvGrpSpPr/>
          <p:nvPr/>
        </p:nvGrpSpPr>
        <p:grpSpPr>
          <a:xfrm>
            <a:off x="3274725" y="3519225"/>
            <a:ext cx="3756837" cy="1611841"/>
            <a:chOff x="3274725" y="3519225"/>
            <a:chExt cx="3756837" cy="1611841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20AB95D-2857-1976-9A0E-F3F7E76D4192}"/>
                </a:ext>
              </a:extLst>
            </p:cNvPr>
            <p:cNvSpPr txBox="1"/>
            <p:nvPr/>
          </p:nvSpPr>
          <p:spPr>
            <a:xfrm>
              <a:off x="4657426" y="3519225"/>
              <a:ext cx="622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× 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07EFC4A-A819-E713-F7BE-F73FA0E758FE}"/>
                </a:ext>
              </a:extLst>
            </p:cNvPr>
            <p:cNvSpPr txBox="1"/>
            <p:nvPr/>
          </p:nvSpPr>
          <p:spPr>
            <a:xfrm>
              <a:off x="3274725" y="3596647"/>
              <a:ext cx="13065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target vector </a:t>
              </a:r>
              <a:r>
                <a:rPr lang="en-US" sz="1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</a:t>
              </a:r>
              <a:r>
                <a:rPr lang="en-US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ECED9261-9C89-4668-AE18-374F1A98B81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94049" y="3737601"/>
              <a:ext cx="388497" cy="1331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3780AAF-011C-6298-1C86-33CA046A1710}"/>
                </a:ext>
              </a:extLst>
            </p:cNvPr>
            <p:cNvSpPr txBox="1"/>
            <p:nvPr/>
          </p:nvSpPr>
          <p:spPr>
            <a:xfrm>
              <a:off x="5092429" y="4546291"/>
              <a:ext cx="16037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closest vector in span(</a:t>
              </a:r>
              <a:r>
                <a:rPr lang="en-US" sz="1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r>
                <a:rPr lang="en-US" sz="1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):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454BFB5-677E-2C16-83AD-C859881FB3F6}"/>
                </a:ext>
              </a:extLst>
            </p:cNvPr>
            <p:cNvSpPr/>
            <p:nvPr/>
          </p:nvSpPr>
          <p:spPr bwMode="auto">
            <a:xfrm>
              <a:off x="4756150" y="4388062"/>
              <a:ext cx="152400" cy="46108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807B10BF-5199-63E3-6D21-C1F590987544}"/>
                </a:ext>
              </a:extLst>
            </p:cNvPr>
            <p:cNvCxnSpPr>
              <a:cxnSpLocks/>
              <a:stCxn id="40" idx="1"/>
            </p:cNvCxnSpPr>
            <p:nvPr/>
          </p:nvCxnSpPr>
          <p:spPr bwMode="auto">
            <a:xfrm flipH="1" flipV="1">
              <a:off x="4838137" y="4442513"/>
              <a:ext cx="254292" cy="39616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7B773672-A4E6-8A2F-D26D-3FBD8CCC931A}"/>
                </a:ext>
              </a:extLst>
            </p:cNvPr>
            <p:cNvCxnSpPr>
              <a:endCxn id="41" idx="0"/>
            </p:cNvCxnSpPr>
            <p:nvPr/>
          </p:nvCxnSpPr>
          <p:spPr bwMode="auto">
            <a:xfrm>
              <a:off x="4832350" y="3797027"/>
              <a:ext cx="0" cy="59103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E21B169-ADDB-6BE7-E39C-79FA994F043B}"/>
                </a:ext>
              </a:extLst>
            </p:cNvPr>
            <p:cNvGrpSpPr/>
            <p:nvPr/>
          </p:nvGrpSpPr>
          <p:grpSpPr>
            <a:xfrm>
              <a:off x="4832350" y="4316020"/>
              <a:ext cx="77611" cy="110080"/>
              <a:chOff x="5867400" y="4386380"/>
              <a:chExt cx="77611" cy="110080"/>
            </a:xfrm>
          </p:grpSpPr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AF9EA20F-FE22-32D9-8D95-1EFEFCF1F45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867400" y="4402390"/>
                <a:ext cx="762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6D3F0145-432D-B93C-D11C-718C0E1BB7C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945011" y="4386380"/>
                <a:ext cx="0" cy="11008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BFE6118E-F7CE-8345-10EF-EC6301C977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43720" y="4831867"/>
              <a:ext cx="787842" cy="245671"/>
            </a:xfrm>
            <a:prstGeom prst="rect">
              <a:avLst/>
            </a:prstGeom>
          </p:spPr>
        </p:pic>
      </p:grpSp>
      <p:pic>
        <p:nvPicPr>
          <p:cNvPr id="83" name="Picture 82">
            <a:extLst>
              <a:ext uri="{FF2B5EF4-FFF2-40B4-BE49-F238E27FC236}">
                <a16:creationId xmlns:a16="http://schemas.microsoft.com/office/drawing/2014/main" id="{6D926DAC-3C80-FF9E-3EF3-A2E0DF3D21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253" y="939567"/>
            <a:ext cx="7772400" cy="866273"/>
          </a:xfrm>
          <a:prstGeom prst="rect">
            <a:avLst/>
          </a:prstGeom>
        </p:spPr>
      </p:pic>
      <p:grpSp>
        <p:nvGrpSpPr>
          <p:cNvPr id="88" name="Group 87">
            <a:extLst>
              <a:ext uri="{FF2B5EF4-FFF2-40B4-BE49-F238E27FC236}">
                <a16:creationId xmlns:a16="http://schemas.microsoft.com/office/drawing/2014/main" id="{56E9B63A-E16E-F405-DE19-3CE2DA468D7C}"/>
              </a:ext>
            </a:extLst>
          </p:cNvPr>
          <p:cNvGrpSpPr/>
          <p:nvPr/>
        </p:nvGrpSpPr>
        <p:grpSpPr>
          <a:xfrm>
            <a:off x="6648507" y="2657235"/>
            <a:ext cx="2599604" cy="2397134"/>
            <a:chOff x="6648507" y="2657235"/>
            <a:chExt cx="2599604" cy="2397134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1909ACC8-1985-4498-0C4D-36EEC8C10DE0}"/>
                </a:ext>
              </a:extLst>
            </p:cNvPr>
            <p:cNvGrpSpPr/>
            <p:nvPr/>
          </p:nvGrpSpPr>
          <p:grpSpPr>
            <a:xfrm>
              <a:off x="6648507" y="2657235"/>
              <a:ext cx="2599604" cy="2397134"/>
              <a:chOff x="6648507" y="2657235"/>
              <a:chExt cx="2599604" cy="2397134"/>
            </a:xfrm>
          </p:grpSpPr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33555BCE-7DDC-6691-2494-FE769A2B73FB}"/>
                  </a:ext>
                </a:extLst>
              </p:cNvPr>
              <p:cNvGrpSpPr/>
              <p:nvPr/>
            </p:nvGrpSpPr>
            <p:grpSpPr>
              <a:xfrm>
                <a:off x="6697973" y="2657235"/>
                <a:ext cx="2514600" cy="769441"/>
                <a:chOff x="6697973" y="2404367"/>
                <a:chExt cx="2514600" cy="769441"/>
              </a:xfrm>
            </p:grpSpPr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B20BB226-BCA0-96D0-6074-4DCCD8336C30}"/>
                    </a:ext>
                  </a:extLst>
                </p:cNvPr>
                <p:cNvSpPr txBox="1"/>
                <p:nvPr/>
              </p:nvSpPr>
              <p:spPr>
                <a:xfrm>
                  <a:off x="6697973" y="2404367"/>
                  <a:ext cx="2514600" cy="76944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2200" kern="0" dirty="0">
                      <a:solidFill>
                        <a:srgbClr val="015BBC"/>
                      </a:solidFill>
                      <a:latin typeface="+mn-lt"/>
                    </a:rPr>
                    <a:t>           is orthogonal to all </a:t>
                  </a:r>
                  <a:r>
                    <a:rPr lang="en-US" sz="2200" b="1" kern="0" dirty="0" err="1">
                      <a:solidFill>
                        <a:srgbClr val="015BBC"/>
                      </a:solidFill>
                      <a:latin typeface="+mn-lt"/>
                    </a:rPr>
                    <a:t>x</a:t>
                  </a:r>
                  <a:r>
                    <a:rPr lang="en-US" sz="2200" kern="0" baseline="-25000" dirty="0" err="1">
                      <a:solidFill>
                        <a:srgbClr val="015BBC"/>
                      </a:solidFill>
                      <a:latin typeface="+mn-lt"/>
                    </a:rPr>
                    <a:t>j</a:t>
                  </a:r>
                  <a:r>
                    <a:rPr lang="en-US" sz="2200" kern="0" dirty="0">
                      <a:solidFill>
                        <a:srgbClr val="015BBC"/>
                      </a:solidFill>
                      <a:latin typeface="+mn-lt"/>
                    </a:rPr>
                    <a:t>: </a:t>
                  </a:r>
                  <a:endParaRPr lang="en-US" sz="2200" dirty="0">
                    <a:solidFill>
                      <a:srgbClr val="015BBC"/>
                    </a:solidFill>
                    <a:latin typeface="+mn-lt"/>
                  </a:endParaRPr>
                </a:p>
              </p:txBody>
            </p: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F2C2E66F-94A3-115E-D87F-564C14A12E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774393" y="2454965"/>
                  <a:ext cx="685580" cy="320675"/>
                </a:xfrm>
                <a:prstGeom prst="rect">
                  <a:avLst/>
                </a:prstGeom>
              </p:spPr>
            </p:pic>
          </p:grp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EC490A74-505A-4633-D21E-6C45AB247236}"/>
                  </a:ext>
                </a:extLst>
              </p:cNvPr>
              <p:cNvSpPr/>
              <p:nvPr/>
            </p:nvSpPr>
            <p:spPr>
              <a:xfrm>
                <a:off x="6648507" y="4156672"/>
                <a:ext cx="2332438" cy="405071"/>
              </a:xfrm>
              <a:prstGeom prst="rect">
                <a:avLst/>
              </a:prstGeom>
              <a:noFill/>
              <a:ln w="19050">
                <a:solidFill>
                  <a:srgbClr val="015BBC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44E306B5-70BD-7223-AEF1-C3C9F9FC4263}"/>
                  </a:ext>
                </a:extLst>
              </p:cNvPr>
              <p:cNvSpPr txBox="1"/>
              <p:nvPr/>
            </p:nvSpPr>
            <p:spPr>
              <a:xfrm>
                <a:off x="7266912" y="4592704"/>
                <a:ext cx="1981199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kern="0" dirty="0">
                    <a:solidFill>
                      <a:srgbClr val="015BBC"/>
                    </a:solidFill>
                    <a:latin typeface="+mn-lt"/>
                  </a:rPr>
                  <a:t>Direct solution for optimum is obtained (if enough data)</a:t>
                </a:r>
                <a:endParaRPr lang="en-US" sz="1200" dirty="0"/>
              </a:p>
            </p:txBody>
          </p:sp>
        </p:grp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4039250C-D54D-3BBB-D6AE-19653D781A7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47231" y="3480632"/>
              <a:ext cx="2068523" cy="10147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948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936FD-A21D-C927-E033-F2523D676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895350"/>
          </a:xfrm>
        </p:spPr>
        <p:txBody>
          <a:bodyPr/>
          <a:lstStyle/>
          <a:p>
            <a:r>
              <a:rPr lang="en-US" dirty="0"/>
              <a:t>Regularization is needed if the parameters exceed the number of data (X</a:t>
            </a:r>
            <a:r>
              <a:rPr lang="en-US" baseline="30000" dirty="0"/>
              <a:t>T</a:t>
            </a:r>
            <a:r>
              <a:rPr lang="en-US" dirty="0"/>
              <a:t>X not invertible)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093204-77CD-82F4-31CF-FFED86DD3C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0DB63D-BEB3-8D8B-D40F-44E75B42FB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 </a:t>
            </a:r>
            <a:r>
              <a:rPr lang="en-US" b="1" dirty="0"/>
              <a:t>w</a:t>
            </a:r>
            <a:r>
              <a:rPr lang="en-US" dirty="0"/>
              <a:t> doesn’t have a unique solution, its evaluation is arbitrary to a degree, and prediction performance will suffer</a:t>
            </a:r>
          </a:p>
          <a:p>
            <a:pPr lvl="1"/>
            <a:r>
              <a:rPr lang="en-US" dirty="0"/>
              <a:t>Situation is likely where </a:t>
            </a:r>
            <a:r>
              <a:rPr lang="en-US" i="1" dirty="0"/>
              <a:t>p</a:t>
            </a:r>
            <a:r>
              <a:rPr lang="en-US" dirty="0"/>
              <a:t> &gt; </a:t>
            </a:r>
            <a:r>
              <a:rPr lang="en-US" i="1" dirty="0"/>
              <a:t>n</a:t>
            </a:r>
          </a:p>
          <a:p>
            <a:pPr lvl="1"/>
            <a:r>
              <a:rPr lang="en-US" dirty="0"/>
              <a:t>Regularization can alleviate this</a:t>
            </a:r>
          </a:p>
          <a:p>
            <a:r>
              <a:rPr lang="en-US" dirty="0"/>
              <a:t>Ridge regression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Still a quadratic form; analytic minimum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Inverse will exist for nonzero </a:t>
            </a:r>
            <a:r>
              <a:rPr lang="el-GR" dirty="0"/>
              <a:t>λ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2D3FCE-4FB3-EF42-E2E4-2F87546F19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408" y="4400550"/>
            <a:ext cx="3429000" cy="381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A35EC8-EB02-2018-DA20-290A43734FD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11950" y="1990607"/>
            <a:ext cx="2127250" cy="11557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B184834-3B34-B69D-D1A5-A34B909A052F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934200" y="3368975"/>
            <a:ext cx="1905000" cy="2695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1BA8335-32AA-863C-A3A5-954B8B1854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814" y="3299184"/>
            <a:ext cx="53594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1448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936FD-A21D-C927-E033-F2523D676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895350"/>
          </a:xfrm>
        </p:spPr>
        <p:txBody>
          <a:bodyPr/>
          <a:lstStyle/>
          <a:p>
            <a:r>
              <a:rPr lang="en-US" dirty="0"/>
              <a:t>Lasso regression does not allow a direct solution for the minimum cost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093204-77CD-82F4-31CF-FFED86DD3C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0DB63D-BEB3-8D8B-D40F-44E75B42FB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Not a quadratic form, so more complicated to minimize</a:t>
            </a:r>
          </a:p>
          <a:p>
            <a:r>
              <a:rPr lang="en-US" dirty="0"/>
              <a:t>Consider a single-feature example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A3FE9A7-9BF9-1EA2-BEE1-D5E7AE261F89}"/>
              </a:ext>
            </a:extLst>
          </p:cNvPr>
          <p:cNvGrpSpPr/>
          <p:nvPr/>
        </p:nvGrpSpPr>
        <p:grpSpPr>
          <a:xfrm>
            <a:off x="293172" y="3324192"/>
            <a:ext cx="549702" cy="492935"/>
            <a:chOff x="121298" y="2652391"/>
            <a:chExt cx="793102" cy="71120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86170B8B-876C-E100-B401-AE54D52928BA}"/>
                </a:ext>
              </a:extLst>
            </p:cNvPr>
            <p:cNvGrpSpPr/>
            <p:nvPr/>
          </p:nvGrpSpPr>
          <p:grpSpPr>
            <a:xfrm rot="5400000">
              <a:off x="182878" y="2691935"/>
              <a:ext cx="633977" cy="649658"/>
              <a:chOff x="7607300" y="1416050"/>
              <a:chExt cx="1000385" cy="1025129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7F0BEB01-995B-F6EF-8FAE-6CF8E52C1C3B}"/>
                  </a:ext>
                </a:extLst>
              </p:cNvPr>
              <p:cNvSpPr/>
              <p:nvPr/>
            </p:nvSpPr>
            <p:spPr bwMode="auto">
              <a:xfrm>
                <a:off x="7903115" y="1740779"/>
                <a:ext cx="317499" cy="317499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1FE66747-B89C-7255-2BB5-CDE225584C92}"/>
                  </a:ext>
                </a:extLst>
              </p:cNvPr>
              <p:cNvSpPr/>
              <p:nvPr/>
            </p:nvSpPr>
            <p:spPr bwMode="auto">
              <a:xfrm>
                <a:off x="8255000" y="1416050"/>
                <a:ext cx="317500" cy="3175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46076B18-9E95-ABCC-8148-0643B2634520}"/>
                  </a:ext>
                </a:extLst>
              </p:cNvPr>
              <p:cNvSpPr/>
              <p:nvPr/>
            </p:nvSpPr>
            <p:spPr bwMode="auto">
              <a:xfrm>
                <a:off x="8290185" y="2095500"/>
                <a:ext cx="317500" cy="3175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432029BC-D3C2-8646-701A-837E6B504D1B}"/>
                  </a:ext>
                </a:extLst>
              </p:cNvPr>
              <p:cNvSpPr/>
              <p:nvPr/>
            </p:nvSpPr>
            <p:spPr bwMode="auto">
              <a:xfrm>
                <a:off x="7607300" y="1416050"/>
                <a:ext cx="317500" cy="3175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CF7CEFB-1BCE-C314-0CE2-3C37C6011E52}"/>
                  </a:ext>
                </a:extLst>
              </p:cNvPr>
              <p:cNvSpPr/>
              <p:nvPr/>
            </p:nvSpPr>
            <p:spPr bwMode="auto">
              <a:xfrm>
                <a:off x="7766054" y="2123678"/>
                <a:ext cx="317499" cy="317501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C8FB69E-2C51-CD95-A3D5-ED661D95D327}"/>
                </a:ext>
              </a:extLst>
            </p:cNvPr>
            <p:cNvSpPr/>
            <p:nvPr/>
          </p:nvSpPr>
          <p:spPr bwMode="auto">
            <a:xfrm>
              <a:off x="121298" y="2652391"/>
              <a:ext cx="793102" cy="7112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</p:grpSp>
      <p:pic>
        <p:nvPicPr>
          <p:cNvPr id="42" name="Picture 41">
            <a:extLst>
              <a:ext uri="{FF2B5EF4-FFF2-40B4-BE49-F238E27FC236}">
                <a16:creationId xmlns:a16="http://schemas.microsoft.com/office/drawing/2014/main" id="{BE432F4D-80F2-25BE-1CD0-FDF7490D1B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2222824"/>
            <a:ext cx="2413000" cy="6096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1823772A-65B9-9405-50D4-604BCCA4ED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3078254"/>
            <a:ext cx="549702" cy="177845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3474C986-A3FD-4D0F-C47F-1362C665A9C1}"/>
              </a:ext>
            </a:extLst>
          </p:cNvPr>
          <p:cNvSpPr/>
          <p:nvPr/>
        </p:nvSpPr>
        <p:spPr bwMode="auto">
          <a:xfrm rot="5400000">
            <a:off x="505383" y="4081159"/>
            <a:ext cx="139788" cy="13978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5C7B6A0-7D06-E3A4-31AC-F3CEBA5413BF}"/>
              </a:ext>
            </a:extLst>
          </p:cNvPr>
          <p:cNvSpPr/>
          <p:nvPr/>
        </p:nvSpPr>
        <p:spPr bwMode="auto">
          <a:xfrm rot="5400000">
            <a:off x="696306" y="4200076"/>
            <a:ext cx="139788" cy="13978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20EB883-5064-9054-DA3A-B97DA1DA5C5D}"/>
              </a:ext>
            </a:extLst>
          </p:cNvPr>
          <p:cNvSpPr/>
          <p:nvPr/>
        </p:nvSpPr>
        <p:spPr bwMode="auto">
          <a:xfrm rot="5400000">
            <a:off x="390623" y="4225064"/>
            <a:ext cx="139788" cy="13978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E4AEFBB-3BED-00B7-2975-423AA54C7582}"/>
              </a:ext>
            </a:extLst>
          </p:cNvPr>
          <p:cNvSpPr/>
          <p:nvPr/>
        </p:nvSpPr>
        <p:spPr bwMode="auto">
          <a:xfrm rot="5400000">
            <a:off x="640682" y="3997602"/>
            <a:ext cx="139788" cy="13978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6933AEFA-7F84-0DE0-D691-CB97CC2573BE}"/>
              </a:ext>
            </a:extLst>
          </p:cNvPr>
          <p:cNvSpPr/>
          <p:nvPr/>
        </p:nvSpPr>
        <p:spPr bwMode="auto">
          <a:xfrm rot="5400000">
            <a:off x="337773" y="3968987"/>
            <a:ext cx="139788" cy="13978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3A80412-474D-18A0-43F7-11CB7DB09A45}"/>
              </a:ext>
            </a:extLst>
          </p:cNvPr>
          <p:cNvSpPr/>
          <p:nvPr/>
        </p:nvSpPr>
        <p:spPr bwMode="auto">
          <a:xfrm>
            <a:off x="296282" y="3908448"/>
            <a:ext cx="550997" cy="494097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E2FCC57-350E-0872-E1FC-AA1DC5B347B1}"/>
              </a:ext>
            </a:extLst>
          </p:cNvPr>
          <p:cNvGrpSpPr/>
          <p:nvPr/>
        </p:nvGrpSpPr>
        <p:grpSpPr>
          <a:xfrm>
            <a:off x="293172" y="4476555"/>
            <a:ext cx="569106" cy="510336"/>
            <a:chOff x="121298" y="2652391"/>
            <a:chExt cx="793102" cy="711200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F5112E8-C677-08DA-E31F-92ED34E04109}"/>
                </a:ext>
              </a:extLst>
            </p:cNvPr>
            <p:cNvGrpSpPr/>
            <p:nvPr/>
          </p:nvGrpSpPr>
          <p:grpSpPr>
            <a:xfrm rot="5400000">
              <a:off x="253438" y="2620914"/>
              <a:ext cx="603004" cy="689947"/>
              <a:chOff x="7551446" y="1297359"/>
              <a:chExt cx="951510" cy="1088703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CF494B53-6479-BE8C-2B24-1D9A36478B20}"/>
                  </a:ext>
                </a:extLst>
              </p:cNvPr>
              <p:cNvSpPr/>
              <p:nvPr/>
            </p:nvSpPr>
            <p:spPr bwMode="auto">
              <a:xfrm>
                <a:off x="7924800" y="1733550"/>
                <a:ext cx="317500" cy="3175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537C182A-7C4C-36F5-1221-CF994B3459B6}"/>
                  </a:ext>
                </a:extLst>
              </p:cNvPr>
              <p:cNvSpPr/>
              <p:nvPr/>
            </p:nvSpPr>
            <p:spPr bwMode="auto">
              <a:xfrm>
                <a:off x="7912892" y="1374160"/>
                <a:ext cx="317501" cy="317499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4999FE3-9F32-9550-5943-8ABD954D7EB0}"/>
                  </a:ext>
                </a:extLst>
              </p:cNvPr>
              <p:cNvSpPr/>
              <p:nvPr/>
            </p:nvSpPr>
            <p:spPr bwMode="auto">
              <a:xfrm>
                <a:off x="8185457" y="2039645"/>
                <a:ext cx="317499" cy="317499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D13E58DA-3444-3E3D-9056-8879B819D0C7}"/>
                  </a:ext>
                </a:extLst>
              </p:cNvPr>
              <p:cNvSpPr/>
              <p:nvPr/>
            </p:nvSpPr>
            <p:spPr bwMode="auto">
              <a:xfrm>
                <a:off x="7551446" y="1297359"/>
                <a:ext cx="317501" cy="317499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D8D616DA-D2CE-5C8B-B3C3-45325405A0E6}"/>
                  </a:ext>
                </a:extLst>
              </p:cNvPr>
              <p:cNvSpPr/>
              <p:nvPr/>
            </p:nvSpPr>
            <p:spPr bwMode="auto">
              <a:xfrm>
                <a:off x="7717178" y="2068563"/>
                <a:ext cx="317501" cy="317499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9EE19BD-CA0B-00FA-A379-2DCA9A098A00}"/>
                </a:ext>
              </a:extLst>
            </p:cNvPr>
            <p:cNvSpPr/>
            <p:nvPr/>
          </p:nvSpPr>
          <p:spPr bwMode="auto">
            <a:xfrm>
              <a:off x="121298" y="2652391"/>
              <a:ext cx="793102" cy="7112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</p:grp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7349958-79A6-1600-75CE-A88E8110B16A}"/>
              </a:ext>
            </a:extLst>
          </p:cNvPr>
          <p:cNvCxnSpPr>
            <a:cxnSpLocks/>
          </p:cNvCxnSpPr>
          <p:nvPr/>
        </p:nvCxnSpPr>
        <p:spPr bwMode="auto">
          <a:xfrm flipH="1">
            <a:off x="552450" y="4046329"/>
            <a:ext cx="169821" cy="1224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B564F0A-DC2E-FD39-3C45-1D396412B177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81000" y="3486150"/>
            <a:ext cx="209550" cy="76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C0DDFE9F-BA2A-E03D-99A4-F18845C06487}"/>
              </a:ext>
            </a:extLst>
          </p:cNvPr>
          <p:cNvCxnSpPr>
            <a:cxnSpLocks/>
          </p:cNvCxnSpPr>
          <p:nvPr/>
        </p:nvCxnSpPr>
        <p:spPr bwMode="auto">
          <a:xfrm flipH="1">
            <a:off x="571500" y="4730750"/>
            <a:ext cx="19685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pic>
        <p:nvPicPr>
          <p:cNvPr id="77" name="Picture 76">
            <a:extLst>
              <a:ext uri="{FF2B5EF4-FFF2-40B4-BE49-F238E27FC236}">
                <a16:creationId xmlns:a16="http://schemas.microsoft.com/office/drawing/2014/main" id="{4693271A-6018-B95B-3289-BA803EDF67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583" y="3355144"/>
            <a:ext cx="531918" cy="1520483"/>
          </a:xfrm>
          <a:prstGeom prst="rect">
            <a:avLst/>
          </a:prstGeom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0B3D905A-74B2-7A08-A980-79E4A09704F1}"/>
              </a:ext>
            </a:extLst>
          </p:cNvPr>
          <p:cNvSpPr txBox="1"/>
          <p:nvPr/>
        </p:nvSpPr>
        <p:spPr>
          <a:xfrm>
            <a:off x="371403" y="2782766"/>
            <a:ext cx="859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95087BF7-96D0-218D-0C01-88961E2667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1182" y="2802525"/>
            <a:ext cx="5969000" cy="406400"/>
          </a:xfrm>
          <a:prstGeom prst="rect">
            <a:avLst/>
          </a:prstGeom>
        </p:spPr>
      </p:pic>
      <p:grpSp>
        <p:nvGrpSpPr>
          <p:cNvPr id="85" name="Group 84">
            <a:extLst>
              <a:ext uri="{FF2B5EF4-FFF2-40B4-BE49-F238E27FC236}">
                <a16:creationId xmlns:a16="http://schemas.microsoft.com/office/drawing/2014/main" id="{D5D9B75A-2162-D9B3-6ECC-D32F00AF56EE}"/>
              </a:ext>
            </a:extLst>
          </p:cNvPr>
          <p:cNvGrpSpPr/>
          <p:nvPr/>
        </p:nvGrpSpPr>
        <p:grpSpPr>
          <a:xfrm>
            <a:off x="1137698" y="937765"/>
            <a:ext cx="5362180" cy="711200"/>
            <a:chOff x="1137698" y="937765"/>
            <a:chExt cx="5362180" cy="71120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2B40846-BB64-E846-EE0D-D3A80B91925B}"/>
                </a:ext>
              </a:extLst>
            </p:cNvPr>
            <p:cNvGrpSpPr/>
            <p:nvPr/>
          </p:nvGrpSpPr>
          <p:grpSpPr>
            <a:xfrm>
              <a:off x="6158284" y="1078320"/>
              <a:ext cx="341594" cy="371475"/>
              <a:chOff x="6370356" y="1276350"/>
              <a:chExt cx="341594" cy="371475"/>
            </a:xfrm>
          </p:grpSpPr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4735C327-6EB3-9AE0-5DA5-3AF13160E9D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6534155" y="1276350"/>
                <a:ext cx="177795" cy="13817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99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44EFC22-4552-48BA-9301-7559D4B9D975}"/>
                  </a:ext>
                </a:extLst>
              </p:cNvPr>
              <p:cNvSpPr/>
              <p:nvPr/>
            </p:nvSpPr>
            <p:spPr bwMode="auto">
              <a:xfrm>
                <a:off x="6370356" y="1416168"/>
                <a:ext cx="133558" cy="231657"/>
              </a:xfrm>
              <a:prstGeom prst="rect">
                <a:avLst/>
              </a:prstGeom>
              <a:noFill/>
              <a:ln w="9525" cap="flat" cmpd="sng" algn="ctr">
                <a:solidFill>
                  <a:srgbClr val="00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F48BE09C-B398-3963-4D0F-DE05A08516B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37698" y="937765"/>
              <a:ext cx="5359400" cy="711200"/>
            </a:xfrm>
            <a:prstGeom prst="rect">
              <a:avLst/>
            </a:prstGeom>
          </p:spPr>
        </p:pic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2BCC517B-A93F-E52A-FAFB-32A3010C88B3}"/>
              </a:ext>
            </a:extLst>
          </p:cNvPr>
          <p:cNvSpPr txBox="1"/>
          <p:nvPr/>
        </p:nvSpPr>
        <p:spPr>
          <a:xfrm>
            <a:off x="4819748" y="3383438"/>
            <a:ext cx="194844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general,</a:t>
            </a:r>
          </a:p>
          <a:p>
            <a:r>
              <a:rPr lang="en-US" sz="1600" kern="0" dirty="0">
                <a:solidFill>
                  <a:srgbClr val="015BBC"/>
                </a:solidFill>
                <a:latin typeface="+mn-lt"/>
              </a:rPr>
              <a:t>for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lang="en-US" sz="1600" dirty="0">
              <a:solidFill>
                <a:srgbClr val="015BBC"/>
              </a:solidFill>
              <a:latin typeface="+mn-lt"/>
            </a:endParaRPr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id="{F8DA8172-43E5-0D26-0EC3-654D066084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40307" y="3450883"/>
            <a:ext cx="470690" cy="21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20FB3424-9831-77D3-B70B-C502F1DC618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13561" y="3695540"/>
            <a:ext cx="781718" cy="215152"/>
          </a:xfrm>
          <a:prstGeom prst="rect">
            <a:avLst/>
          </a:prstGeom>
        </p:spPr>
      </p:pic>
      <p:grpSp>
        <p:nvGrpSpPr>
          <p:cNvPr id="97" name="Group 96">
            <a:extLst>
              <a:ext uri="{FF2B5EF4-FFF2-40B4-BE49-F238E27FC236}">
                <a16:creationId xmlns:a16="http://schemas.microsoft.com/office/drawing/2014/main" id="{CD219C48-7BA4-E18D-4564-CBBF7437B33E}"/>
              </a:ext>
            </a:extLst>
          </p:cNvPr>
          <p:cNvGrpSpPr/>
          <p:nvPr/>
        </p:nvGrpSpPr>
        <p:grpSpPr>
          <a:xfrm>
            <a:off x="1727391" y="3232999"/>
            <a:ext cx="3083521" cy="1824417"/>
            <a:chOff x="2086619" y="3241163"/>
            <a:chExt cx="3083521" cy="1824417"/>
          </a:xfrm>
        </p:grpSpPr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id="{DAE133D3-FA5B-EAAF-B044-84CB414361A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19259" y="4731798"/>
              <a:ext cx="0" cy="13944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5E81B5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FC0AE861-73FE-2903-E825-AFFCAE01A2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71160" y="4492100"/>
              <a:ext cx="0" cy="300714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pic>
          <p:nvPicPr>
            <p:cNvPr id="95" name="Picture 94">
              <a:extLst>
                <a:ext uri="{FF2B5EF4-FFF2-40B4-BE49-F238E27FC236}">
                  <a16:creationId xmlns:a16="http://schemas.microsoft.com/office/drawing/2014/main" id="{16F7B3AA-FBFF-B617-AC4E-2D96F3E53A6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86619" y="3241163"/>
              <a:ext cx="3083521" cy="1824417"/>
            </a:xfrm>
            <a:prstGeom prst="rect">
              <a:avLst/>
            </a:prstGeom>
          </p:spPr>
        </p:pic>
      </p:grpSp>
      <p:pic>
        <p:nvPicPr>
          <p:cNvPr id="96" name="Picture 95">
            <a:extLst>
              <a:ext uri="{FF2B5EF4-FFF2-40B4-BE49-F238E27FC236}">
                <a16:creationId xmlns:a16="http://schemas.microsoft.com/office/drawing/2014/main" id="{618EAC1F-5479-6BC5-421A-5BF9EC791770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12" y="3282043"/>
            <a:ext cx="2714888" cy="1757136"/>
          </a:xfrm>
          <a:prstGeom prst="rect">
            <a:avLst/>
          </a:prstGeom>
        </p:spPr>
      </p:pic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1AF93E8-EEB0-D538-6C9F-78BA7919C430}"/>
              </a:ext>
            </a:extLst>
          </p:cNvPr>
          <p:cNvGrpSpPr/>
          <p:nvPr/>
        </p:nvGrpSpPr>
        <p:grpSpPr>
          <a:xfrm>
            <a:off x="4893982" y="3824956"/>
            <a:ext cx="1110344" cy="986199"/>
            <a:chOff x="4727120" y="4018508"/>
            <a:chExt cx="1110344" cy="986199"/>
          </a:xfrm>
        </p:grpSpPr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D9ECB20F-950D-B033-1689-74C60AFC72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727120" y="4345283"/>
              <a:ext cx="519793" cy="653073"/>
            </a:xfrm>
            <a:prstGeom prst="rect">
              <a:avLst/>
            </a:prstGeom>
          </p:spPr>
        </p:pic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DB3EC38A-F3A7-9D5C-6CAE-7A165861E9AA}"/>
                </a:ext>
              </a:extLst>
            </p:cNvPr>
            <p:cNvSpPr txBox="1"/>
            <p:nvPr/>
          </p:nvSpPr>
          <p:spPr>
            <a:xfrm>
              <a:off x="4820937" y="4018508"/>
              <a:ext cx="101652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15BBC"/>
                  </a:solidFill>
                  <a:latin typeface="+mn-lt"/>
                </a:rPr>
                <a:t>x</a:t>
              </a:r>
              <a:r>
                <a:rPr lang="en-US" sz="1400" baseline="-25000" dirty="0">
                  <a:solidFill>
                    <a:srgbClr val="015BBC"/>
                  </a:solidFill>
                  <a:latin typeface="+mn-lt"/>
                </a:rPr>
                <a:t>1</a:t>
              </a:r>
              <a:r>
                <a:rPr lang="en-US" sz="1400" dirty="0">
                  <a:solidFill>
                    <a:srgbClr val="015BBC"/>
                  </a:solidFill>
                  <a:latin typeface="+mn-lt"/>
                </a:rPr>
                <a:t>          </a:t>
              </a:r>
              <a:r>
                <a:rPr lang="en-US" sz="1400" b="1" dirty="0">
                  <a:solidFill>
                    <a:srgbClr val="015BBC"/>
                  </a:solidFill>
                  <a:latin typeface="+mn-lt"/>
                </a:rPr>
                <a:t>y</a:t>
              </a:r>
              <a:r>
                <a:rPr lang="en-US" sz="1400" dirty="0">
                  <a:solidFill>
                    <a:srgbClr val="015BBC"/>
                  </a:solidFill>
                  <a:latin typeface="+mn-lt"/>
                </a:rPr>
                <a:t>  </a:t>
              </a:r>
              <a:endParaRPr lang="en-US" sz="2200" b="1" dirty="0">
                <a:solidFill>
                  <a:srgbClr val="015BBC"/>
                </a:solidFill>
                <a:latin typeface="+mn-lt"/>
              </a:endParaRPr>
            </a:p>
          </p:txBody>
        </p:sp>
        <p:pic>
          <p:nvPicPr>
            <p:cNvPr id="101" name="Picture 100">
              <a:extLst>
                <a:ext uri="{FF2B5EF4-FFF2-40B4-BE49-F238E27FC236}">
                  <a16:creationId xmlns:a16="http://schemas.microsoft.com/office/drawing/2014/main" id="{79F6F074-CC8A-2BBD-F06B-22F11805DD4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257800" y="4335236"/>
              <a:ext cx="532844" cy="669471"/>
            </a:xfrm>
            <a:prstGeom prst="rect">
              <a:avLst/>
            </a:prstGeom>
          </p:spPr>
        </p:pic>
      </p:grpSp>
      <p:pic>
        <p:nvPicPr>
          <p:cNvPr id="103" name="Picture 102">
            <a:extLst>
              <a:ext uri="{FF2B5EF4-FFF2-40B4-BE49-F238E27FC236}">
                <a16:creationId xmlns:a16="http://schemas.microsoft.com/office/drawing/2014/main" id="{AF24B214-1BCD-B8F5-A2BB-EB1D297F863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54042" y="4927192"/>
            <a:ext cx="992034" cy="216308"/>
          </a:xfrm>
          <a:prstGeom prst="rect">
            <a:avLst/>
          </a:prstGeom>
        </p:spPr>
      </p:pic>
      <p:sp>
        <p:nvSpPr>
          <p:cNvPr id="105" name="TextBox 104">
            <a:extLst>
              <a:ext uri="{FF2B5EF4-FFF2-40B4-BE49-F238E27FC236}">
                <a16:creationId xmlns:a16="http://schemas.microsoft.com/office/drawing/2014/main" id="{090DD807-1C3C-EC02-25F6-44F7E174AB87}"/>
              </a:ext>
            </a:extLst>
          </p:cNvPr>
          <p:cNvSpPr txBox="1"/>
          <p:nvPr/>
        </p:nvSpPr>
        <p:spPr>
          <a:xfrm>
            <a:off x="1842805" y="3380228"/>
            <a:ext cx="9894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Piecewise quadratic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1531433-21E1-6338-11CB-B66C4CEB33B1}"/>
              </a:ext>
            </a:extLst>
          </p:cNvPr>
          <p:cNvSpPr txBox="1"/>
          <p:nvPr/>
        </p:nvSpPr>
        <p:spPr>
          <a:xfrm>
            <a:off x="2488819" y="3848218"/>
            <a:ext cx="3838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78942F7-8252-AEF1-859D-EECC49C9C7A9}"/>
              </a:ext>
            </a:extLst>
          </p:cNvPr>
          <p:cNvSpPr txBox="1"/>
          <p:nvPr/>
        </p:nvSpPr>
        <p:spPr>
          <a:xfrm>
            <a:off x="3086280" y="3863053"/>
            <a:ext cx="360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7C24DCBB-91A9-32DD-C700-A6210CEFC3D8}"/>
              </a:ext>
            </a:extLst>
          </p:cNvPr>
          <p:cNvCxnSpPr>
            <a:cxnSpLocks/>
          </p:cNvCxnSpPr>
          <p:nvPr/>
        </p:nvCxnSpPr>
        <p:spPr bwMode="auto">
          <a:xfrm flipH="1">
            <a:off x="2387395" y="4138447"/>
            <a:ext cx="49337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1A34A4B9-CCF0-E9D9-9080-3D2DEEC25B65}"/>
              </a:ext>
            </a:extLst>
          </p:cNvPr>
          <p:cNvCxnSpPr>
            <a:cxnSpLocks/>
          </p:cNvCxnSpPr>
          <p:nvPr/>
        </p:nvCxnSpPr>
        <p:spPr bwMode="auto">
          <a:xfrm>
            <a:off x="3138606" y="4137098"/>
            <a:ext cx="49337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646904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71A5C65-2805-08D9-BBBF-1BEA06C51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382000" cy="895350"/>
          </a:xfrm>
        </p:spPr>
        <p:txBody>
          <a:bodyPr/>
          <a:lstStyle/>
          <a:p>
            <a:r>
              <a:rPr lang="en-US" i="1" dirty="0"/>
              <a:t>Machine learning</a:t>
            </a:r>
            <a:r>
              <a:rPr lang="en-US" dirty="0"/>
              <a:t> (ML) is the study of algorithms that auto-improve via experience and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A6AE0-63E1-CDF7-0CD4-6720140998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696762-6AD4-F967-0A2B-56D219072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839200" cy="3581400"/>
          </a:xfrm>
        </p:spPr>
        <p:txBody>
          <a:bodyPr/>
          <a:lstStyle/>
          <a:p>
            <a:r>
              <a:rPr lang="en-US" dirty="0"/>
              <a:t>New skills and/or better performance is acquired through observation and trial &amp; error</a:t>
            </a:r>
          </a:p>
          <a:p>
            <a:r>
              <a:rPr lang="en-US" dirty="0"/>
              <a:t>Most algorithms are based in statistical concepts</a:t>
            </a:r>
          </a:p>
          <a:p>
            <a:r>
              <a:rPr lang="en-US" dirty="0"/>
              <a:t>Core elements have been around for decades</a:t>
            </a:r>
          </a:p>
          <a:p>
            <a:pPr lvl="1"/>
            <a:r>
              <a:rPr lang="en-US" dirty="0"/>
              <a:t>Statistical inference methods</a:t>
            </a:r>
          </a:p>
          <a:p>
            <a:pPr lvl="1"/>
            <a:r>
              <a:rPr lang="en-US" dirty="0"/>
              <a:t>Artificial intelligence</a:t>
            </a:r>
          </a:p>
          <a:p>
            <a:r>
              <a:rPr lang="en-US" dirty="0"/>
              <a:t>What new?  Data!</a:t>
            </a:r>
          </a:p>
          <a:p>
            <a:pPr lvl="1"/>
            <a:r>
              <a:rPr lang="en-US" dirty="0"/>
              <a:t>The internet and social media produces huge amounts of data</a:t>
            </a:r>
          </a:p>
          <a:p>
            <a:pPr lvl="1"/>
            <a:r>
              <a:rPr lang="en-US" dirty="0"/>
              <a:t>Motivates development of algorithms to harness for useful purposes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6BC07F9-F7C0-1541-3201-DAC8A488F883}"/>
              </a:ext>
            </a:extLst>
          </p:cNvPr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37ED6D1-7BE7-5168-01C4-E06A30F26639}"/>
                </a:ext>
              </a:extLst>
            </p:cNvPr>
            <p:cNvSpPr/>
            <p:nvPr/>
          </p:nvSpPr>
          <p:spPr bwMode="auto">
            <a:xfrm>
              <a:off x="0" y="0"/>
              <a:ext cx="9144000" cy="5143500"/>
            </a:xfrm>
            <a:prstGeom prst="rect">
              <a:avLst/>
            </a:prstGeom>
            <a:solidFill>
              <a:srgbClr val="FFFFFF">
                <a:alpha val="76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11A2594-3B26-80E6-05B6-0CFDD6FBF708}"/>
                </a:ext>
              </a:extLst>
            </p:cNvPr>
            <p:cNvGrpSpPr/>
            <p:nvPr/>
          </p:nvGrpSpPr>
          <p:grpSpPr>
            <a:xfrm>
              <a:off x="1981200" y="69850"/>
              <a:ext cx="6324600" cy="5003800"/>
              <a:chOff x="2057400" y="69850"/>
              <a:chExt cx="6324600" cy="5003800"/>
            </a:xfrm>
          </p:grpSpPr>
          <p:pic>
            <p:nvPicPr>
              <p:cNvPr id="1026" name="Picture 2" descr="&quot;Crowdsourced steering&quot; doesn't sound quite as appealing as &quot;self driving.&quot;">
                <a:extLst>
                  <a:ext uri="{FF2B5EF4-FFF2-40B4-BE49-F238E27FC236}">
                    <a16:creationId xmlns:a16="http://schemas.microsoft.com/office/drawing/2014/main" id="{246C3B20-0386-0E5D-68C4-13EA505C574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57400" y="69850"/>
                <a:ext cx="5029200" cy="50038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BB657CC-CC4B-F585-94DE-71A4955F4C56}"/>
                  </a:ext>
                </a:extLst>
              </p:cNvPr>
              <p:cNvSpPr txBox="1"/>
              <p:nvPr/>
            </p:nvSpPr>
            <p:spPr>
              <a:xfrm>
                <a:off x="7162800" y="4727310"/>
                <a:ext cx="1219200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Randall Munroe</a:t>
                </a:r>
              </a:p>
              <a:p>
                <a:r>
                  <a:rPr lang="en-US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xkcd.com</a:t>
                </a:r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/1897/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41651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770BA084-3A96-4AD3-A447-D68BA7801261}"/>
              </a:ext>
            </a:extLst>
          </p:cNvPr>
          <p:cNvGrpSpPr/>
          <p:nvPr/>
        </p:nvGrpSpPr>
        <p:grpSpPr>
          <a:xfrm>
            <a:off x="3045226" y="3333750"/>
            <a:ext cx="2778597" cy="1520838"/>
            <a:chOff x="3045226" y="3611703"/>
            <a:chExt cx="2778597" cy="1520838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539E4E1-4B46-8D35-48DA-330A1E31109A}"/>
                </a:ext>
              </a:extLst>
            </p:cNvPr>
            <p:cNvGrpSpPr/>
            <p:nvPr/>
          </p:nvGrpSpPr>
          <p:grpSpPr>
            <a:xfrm>
              <a:off x="3056235" y="3611703"/>
              <a:ext cx="2767588" cy="1474647"/>
              <a:chOff x="4387849" y="3575807"/>
              <a:chExt cx="2767588" cy="1474647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3838B86-099E-335A-2E32-BC7470F59240}"/>
                  </a:ext>
                </a:extLst>
              </p:cNvPr>
              <p:cNvSpPr/>
              <p:nvPr/>
            </p:nvSpPr>
            <p:spPr bwMode="auto">
              <a:xfrm>
                <a:off x="4387849" y="3575807"/>
                <a:ext cx="2767588" cy="1474647"/>
              </a:xfrm>
              <a:prstGeom prst="rect">
                <a:avLst/>
              </a:prstGeom>
              <a:solidFill>
                <a:srgbClr val="015BB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chemeClr val="bg1"/>
                    </a:solidFill>
                  </a:rPr>
                  <a:t>Span(</a:t>
                </a:r>
                <a:r>
                  <a:rPr lang="en-US" b="1" dirty="0">
                    <a:solidFill>
                      <a:schemeClr val="bg1"/>
                    </a:solidFill>
                  </a:rPr>
                  <a:t>X</a:t>
                </a:r>
                <a:r>
                  <a:rPr lang="en-US" dirty="0">
                    <a:solidFill>
                      <a:schemeClr val="bg1"/>
                    </a:solidFill>
                  </a:rPr>
                  <a:t>)</a:t>
                </a: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E70E5741-8161-17BF-DBA3-1F25E0B2FA9D}"/>
                  </a:ext>
                </a:extLst>
              </p:cNvPr>
              <p:cNvSpPr/>
              <p:nvPr/>
            </p:nvSpPr>
            <p:spPr bwMode="auto">
              <a:xfrm>
                <a:off x="6452142" y="4650667"/>
                <a:ext cx="137475" cy="137475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44C2A661-7E17-8E8D-B9B1-8AC5B78FF29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09275" y="5008023"/>
              <a:ext cx="429945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E74E135-3BCF-D3F8-60CB-6D8FE6B3F7BD}"/>
                </a:ext>
              </a:extLst>
            </p:cNvPr>
            <p:cNvSpPr txBox="1"/>
            <p:nvPr/>
          </p:nvSpPr>
          <p:spPr>
            <a:xfrm>
              <a:off x="3502426" y="4732431"/>
              <a:ext cx="457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x</a:t>
              </a:r>
              <a:r>
                <a:rPr lang="en-US" sz="2000" baseline="-25000" dirty="0">
                  <a:solidFill>
                    <a:schemeClr val="bg1"/>
                  </a:solidFill>
                </a:rPr>
                <a:t>2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D5D117DA-49CD-E774-59F8-637134E3307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083065" y="4402067"/>
              <a:ext cx="3106" cy="54745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28126DA-8818-384D-3FF0-B19018F25462}"/>
                </a:ext>
              </a:extLst>
            </p:cNvPr>
            <p:cNvSpPr txBox="1"/>
            <p:nvPr/>
          </p:nvSpPr>
          <p:spPr>
            <a:xfrm>
              <a:off x="3045226" y="4140942"/>
              <a:ext cx="457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x</a:t>
              </a:r>
              <a:r>
                <a:rPr lang="en-US" sz="2000" baseline="-25000" dirty="0">
                  <a:solidFill>
                    <a:schemeClr val="bg1"/>
                  </a:solidFill>
                </a:rPr>
                <a:t>1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BEBD7A1-B3AA-579F-B5C8-654714102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lasso case is also piecewise quadratic, but with more (2</a:t>
            </a:r>
            <a:r>
              <a:rPr lang="en-US" i="1" baseline="30000" dirty="0"/>
              <a:t>p</a:t>
            </a:r>
            <a:r>
              <a:rPr lang="en-US" dirty="0"/>
              <a:t>) pieces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4A9FB7-407B-03D9-6E18-671BD412DE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AC4B52-8358-880A-D4A4-C4F894EB82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657350"/>
            <a:ext cx="8763000" cy="2971800"/>
          </a:xfrm>
        </p:spPr>
        <p:txBody>
          <a:bodyPr/>
          <a:lstStyle/>
          <a:p>
            <a:r>
              <a:rPr lang="en-US" dirty="0"/>
              <a:t>Solution </a:t>
            </a:r>
            <a:br>
              <a:rPr lang="en-US" dirty="0"/>
            </a:br>
            <a:r>
              <a:rPr lang="en-US" dirty="0"/>
              <a:t>indicates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Not a closed-form solution, but it gives some geometric insight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5AC069-7CD0-C08C-7435-D84FD959D8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928" y="1146652"/>
            <a:ext cx="6997700" cy="4064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0CAFCC24-AB20-7450-3DCA-8F52D0D014E6}"/>
              </a:ext>
            </a:extLst>
          </p:cNvPr>
          <p:cNvGrpSpPr/>
          <p:nvPr/>
        </p:nvGrpSpPr>
        <p:grpSpPr>
          <a:xfrm>
            <a:off x="2146300" y="1737960"/>
            <a:ext cx="6921500" cy="1154183"/>
            <a:chOff x="1273091" y="2983882"/>
            <a:chExt cx="6921500" cy="115418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7E8166E-CB6A-42A4-20D2-B0C104E81A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73091" y="2983882"/>
              <a:ext cx="6921500" cy="939800"/>
            </a:xfrm>
            <a:prstGeom prst="rect">
              <a:avLst/>
            </a:prstGeom>
          </p:spPr>
        </p:pic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B2A9290-DD66-D420-9092-E662E0BE65E8}"/>
                </a:ext>
              </a:extLst>
            </p:cNvPr>
            <p:cNvGrpSpPr/>
            <p:nvPr/>
          </p:nvGrpSpPr>
          <p:grpSpPr>
            <a:xfrm>
              <a:off x="2514602" y="3850404"/>
              <a:ext cx="536096" cy="287661"/>
              <a:chOff x="2514602" y="3850404"/>
              <a:chExt cx="536096" cy="287661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26037E65-0B4C-FAA0-9DC8-648B7C37CF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80086" y="3898788"/>
                <a:ext cx="115513" cy="239277"/>
              </a:xfrm>
              <a:prstGeom prst="rect">
                <a:avLst/>
              </a:prstGeom>
            </p:spPr>
          </p:pic>
          <p:sp>
            <p:nvSpPr>
              <p:cNvPr id="17" name="Left Bracket 16">
                <a:extLst>
                  <a:ext uri="{FF2B5EF4-FFF2-40B4-BE49-F238E27FC236}">
                    <a16:creationId xmlns:a16="http://schemas.microsoft.com/office/drawing/2014/main" id="{9267A4EE-184F-D07E-64CA-ABCB570245D4}"/>
                  </a:ext>
                </a:extLst>
              </p:cNvPr>
              <p:cNvSpPr/>
              <p:nvPr/>
            </p:nvSpPr>
            <p:spPr bwMode="auto">
              <a:xfrm rot="16200000">
                <a:off x="2746011" y="3618995"/>
                <a:ext cx="73277" cy="536096"/>
              </a:xfrm>
              <a:prstGeom prst="leftBracket">
                <a:avLst/>
              </a:prstGeom>
              <a:noFill/>
              <a:ln w="28575" cap="flat" cmpd="sng" algn="ctr">
                <a:solidFill>
                  <a:srgbClr val="00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3B02D4EA-446E-ACBF-91BB-DF4A830A20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62" y="3514819"/>
            <a:ext cx="1971760" cy="964060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F159C4C-EACA-F908-4262-722EFFF33A06}"/>
              </a:ext>
            </a:extLst>
          </p:cNvPr>
          <p:cNvCxnSpPr>
            <a:cxnSpLocks/>
          </p:cNvCxnSpPr>
          <p:nvPr/>
        </p:nvCxnSpPr>
        <p:spPr bwMode="auto">
          <a:xfrm flipV="1">
            <a:off x="2035822" y="3439760"/>
            <a:ext cx="866688" cy="8083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A1A59AE-A7ED-3544-3256-B70F0A800585}"/>
              </a:ext>
            </a:extLst>
          </p:cNvPr>
          <p:cNvCxnSpPr>
            <a:cxnSpLocks/>
          </p:cNvCxnSpPr>
          <p:nvPr/>
        </p:nvCxnSpPr>
        <p:spPr bwMode="auto">
          <a:xfrm>
            <a:off x="1840937" y="4470194"/>
            <a:ext cx="1151393" cy="36118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603B091-5C0F-67C5-7A0E-1C1E8ED843D0}"/>
              </a:ext>
            </a:extLst>
          </p:cNvPr>
          <p:cNvCxnSpPr>
            <a:cxnSpLocks/>
          </p:cNvCxnSpPr>
          <p:nvPr/>
        </p:nvCxnSpPr>
        <p:spPr bwMode="auto">
          <a:xfrm flipV="1">
            <a:off x="4666521" y="4567430"/>
            <a:ext cx="447312" cy="3452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6957D201-7268-82AD-A2B4-83C251FB7C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2141" y="4890275"/>
            <a:ext cx="2153497" cy="239277"/>
          </a:xfrm>
          <a:prstGeom prst="rect">
            <a:avLst/>
          </a:prstGeom>
        </p:spPr>
      </p:pic>
      <p:sp>
        <p:nvSpPr>
          <p:cNvPr id="37" name="Oval 36">
            <a:extLst>
              <a:ext uri="{FF2B5EF4-FFF2-40B4-BE49-F238E27FC236}">
                <a16:creationId xmlns:a16="http://schemas.microsoft.com/office/drawing/2014/main" id="{94C3CF67-F646-59AC-14F9-3280C39F04DC}"/>
              </a:ext>
            </a:extLst>
          </p:cNvPr>
          <p:cNvSpPr/>
          <p:nvPr/>
        </p:nvSpPr>
        <p:spPr bwMode="auto">
          <a:xfrm>
            <a:off x="5115638" y="4730070"/>
            <a:ext cx="137475" cy="137475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327C1AB-A8F9-0C67-296A-F4A66BA6F855}"/>
              </a:ext>
            </a:extLst>
          </p:cNvPr>
          <p:cNvSpPr txBox="1"/>
          <p:nvPr/>
        </p:nvSpPr>
        <p:spPr>
          <a:xfrm>
            <a:off x="5302047" y="4896079"/>
            <a:ext cx="1025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without </a:t>
            </a:r>
            <a:r>
              <a:rPr lang="en-US" sz="1400" b="1" dirty="0">
                <a:solidFill>
                  <a:srgbClr val="FF0000"/>
                </a:solidFill>
              </a:rPr>
              <a:t>x</a:t>
            </a:r>
            <a:r>
              <a:rPr lang="en-US" sz="1400" baseline="-25000" dirty="0">
                <a:solidFill>
                  <a:srgbClr val="FF0000"/>
                </a:solidFill>
              </a:rPr>
              <a:t>1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BF925F9-E111-AFEF-BA92-CEF0AB0B633A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302047" y="4858760"/>
            <a:ext cx="136185" cy="1097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030C7B14-95A8-E2EC-70CF-5C18AC2C8176}"/>
              </a:ext>
            </a:extLst>
          </p:cNvPr>
          <p:cNvSpPr txBox="1"/>
          <p:nvPr/>
        </p:nvSpPr>
        <p:spPr>
          <a:xfrm>
            <a:off x="6008942" y="3484539"/>
            <a:ext cx="305885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15BB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</a:t>
            </a:r>
          </a:p>
          <a:p>
            <a:r>
              <a:rPr lang="en-US" sz="1600" dirty="0">
                <a:solidFill>
                  <a:srgbClr val="015BBC"/>
                </a:solidFill>
                <a:latin typeface="+mn-lt"/>
              </a:rPr>
              <a:t>then feature #1 is almost orthogonal to difference and doesn’t add enough to be worthwhile to keep, so its weight is zeroed out</a:t>
            </a:r>
            <a:endParaRPr lang="en-US" sz="2200" dirty="0">
              <a:solidFill>
                <a:srgbClr val="015BBC"/>
              </a:solidFill>
              <a:latin typeface="+mn-lt"/>
            </a:endParaRP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41525D2B-96FE-1250-29FE-2AD92A5FAB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24600" y="3537716"/>
            <a:ext cx="1318955" cy="24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1728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1DB48-CE23-115C-218C-6BA0092FC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Coordinate descent is a popular algorithm for finding lasso optimum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5E457F-5C06-B1F6-F6A8-5D9D470519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A4710E-ED53-2D44-0FE5-0250E6B15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4737271" cy="3581400"/>
          </a:xfrm>
        </p:spPr>
        <p:txBody>
          <a:bodyPr/>
          <a:lstStyle/>
          <a:p>
            <a:r>
              <a:rPr lang="en-US" dirty="0"/>
              <a:t>Pick initial guess </a:t>
            </a:r>
            <a:r>
              <a:rPr lang="en-US" b="1" dirty="0"/>
              <a:t>w</a:t>
            </a:r>
            <a:endParaRPr lang="en-US" dirty="0"/>
          </a:p>
          <a:p>
            <a:r>
              <a:rPr lang="en-US" dirty="0"/>
              <a:t>In iteration </a:t>
            </a:r>
            <a:r>
              <a:rPr lang="en-US" i="1" dirty="0"/>
              <a:t>i</a:t>
            </a:r>
            <a:r>
              <a:rPr lang="en-US" dirty="0"/>
              <a:t>, proceed through all </a:t>
            </a:r>
            <a:r>
              <a:rPr lang="en-US" i="1" dirty="0" err="1"/>
              <a:t>w</a:t>
            </a:r>
            <a:r>
              <a:rPr lang="en-US" baseline="-25000" dirty="0" err="1"/>
              <a:t>k</a:t>
            </a:r>
            <a:r>
              <a:rPr lang="en-US" dirty="0"/>
              <a:t> in random order</a:t>
            </a:r>
          </a:p>
          <a:p>
            <a:r>
              <a:rPr lang="en-US" dirty="0"/>
              <a:t>For each </a:t>
            </a:r>
            <a:r>
              <a:rPr lang="en-US" i="1" dirty="0"/>
              <a:t>k</a:t>
            </a:r>
            <a:r>
              <a:rPr lang="en-US" dirty="0"/>
              <a:t>, find minimum of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b="1" dirty="0"/>
              <a:t>w</a:t>
            </a:r>
            <a:r>
              <a:rPr lang="en-US" dirty="0"/>
              <a:t>) by varying only </a:t>
            </a:r>
            <a:r>
              <a:rPr lang="en-US" i="1" dirty="0" err="1"/>
              <a:t>w</a:t>
            </a:r>
            <a:r>
              <a:rPr lang="en-US" baseline="-25000" dirty="0" err="1"/>
              <a:t>k</a:t>
            </a:r>
            <a:r>
              <a:rPr lang="en-US" dirty="0"/>
              <a:t> </a:t>
            </a:r>
          </a:p>
          <a:p>
            <a:r>
              <a:rPr lang="en-US" dirty="0"/>
              <a:t>Repeat for next </a:t>
            </a:r>
            <a:r>
              <a:rPr lang="en-US" i="1" dirty="0"/>
              <a:t>i </a:t>
            </a:r>
            <a:r>
              <a:rPr lang="en-US" dirty="0"/>
              <a:t>to convergence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1742B7E-4595-09C0-90BD-C5B38810BA12}"/>
              </a:ext>
            </a:extLst>
          </p:cNvPr>
          <p:cNvGrpSpPr/>
          <p:nvPr/>
        </p:nvGrpSpPr>
        <p:grpSpPr>
          <a:xfrm>
            <a:off x="4304637" y="1724959"/>
            <a:ext cx="4745630" cy="3074092"/>
            <a:chOff x="424319" y="1840908"/>
            <a:chExt cx="4745630" cy="307409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747D0F1-2E89-4398-E070-EC1702555203}"/>
                </a:ext>
              </a:extLst>
            </p:cNvPr>
            <p:cNvGrpSpPr/>
            <p:nvPr/>
          </p:nvGrpSpPr>
          <p:grpSpPr>
            <a:xfrm>
              <a:off x="424319" y="1840908"/>
              <a:ext cx="4549553" cy="3074092"/>
              <a:chOff x="795621" y="1714984"/>
              <a:chExt cx="2561978" cy="1731105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7009D702-711F-CCE8-7F90-C7C9128B7595}"/>
                  </a:ext>
                </a:extLst>
              </p:cNvPr>
              <p:cNvGrpSpPr/>
              <p:nvPr/>
            </p:nvGrpSpPr>
            <p:grpSpPr>
              <a:xfrm>
                <a:off x="795621" y="1714984"/>
                <a:ext cx="2057400" cy="1731105"/>
                <a:chOff x="6406899" y="3268112"/>
                <a:chExt cx="1368281" cy="1252942"/>
              </a:xfrm>
            </p:grpSpPr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7933CBA5-E551-33F3-E029-CD4E04FC1649}"/>
                    </a:ext>
                  </a:extLst>
                </p:cNvPr>
                <p:cNvGrpSpPr/>
                <p:nvPr/>
              </p:nvGrpSpPr>
              <p:grpSpPr>
                <a:xfrm>
                  <a:off x="6406899" y="3439430"/>
                  <a:ext cx="1169629" cy="991629"/>
                  <a:chOff x="6406899" y="3439430"/>
                  <a:chExt cx="1169629" cy="991629"/>
                </a:xfrm>
              </p:grpSpPr>
              <p:cxnSp>
                <p:nvCxnSpPr>
                  <p:cNvPr id="10" name="Straight Connector 9">
                    <a:extLst>
                      <a:ext uri="{FF2B5EF4-FFF2-40B4-BE49-F238E27FC236}">
                        <a16:creationId xmlns:a16="http://schemas.microsoft.com/office/drawing/2014/main" id="{00F974B5-3FD5-4F89-3A7A-170459685A4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H="1">
                    <a:off x="6738327" y="3439430"/>
                    <a:ext cx="1" cy="991629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1" name="Straight Connector 10">
                    <a:extLst>
                      <a:ext uri="{FF2B5EF4-FFF2-40B4-BE49-F238E27FC236}">
                        <a16:creationId xmlns:a16="http://schemas.microsoft.com/office/drawing/2014/main" id="{90EC9C23-EB0B-2B2F-C287-659E706E4B0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6406899" y="4282665"/>
                    <a:ext cx="1169629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FCB2F5C0-F474-B49C-1E99-08E1BD6430A6}"/>
                    </a:ext>
                  </a:extLst>
                </p:cNvPr>
                <p:cNvSpPr txBox="1"/>
                <p:nvPr/>
              </p:nvSpPr>
              <p:spPr>
                <a:xfrm>
                  <a:off x="7454010" y="4231462"/>
                  <a:ext cx="321170" cy="2895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/>
                    <a:t>x</a:t>
                  </a:r>
                  <a:r>
                    <a:rPr lang="en-US" sz="2000" baseline="-25000" dirty="0"/>
                    <a:t>1</a:t>
                  </a:r>
                  <a:endParaRPr lang="en-US" sz="2000" b="1" i="1" dirty="0"/>
                </a:p>
              </p:txBody>
            </p: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11EBD5C7-F6BD-4B32-1C96-EE7B48DBF816}"/>
                    </a:ext>
                  </a:extLst>
                </p:cNvPr>
                <p:cNvSpPr txBox="1"/>
                <p:nvPr/>
              </p:nvSpPr>
              <p:spPr>
                <a:xfrm>
                  <a:off x="6692774" y="3268112"/>
                  <a:ext cx="321170" cy="2895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/>
                    <a:t>x</a:t>
                  </a:r>
                  <a:r>
                    <a:rPr lang="en-US" sz="2000" baseline="-25000" dirty="0"/>
                    <a:t>2</a:t>
                  </a:r>
                  <a:endParaRPr lang="en-US" sz="2000" b="1" dirty="0"/>
                </a:p>
              </p:txBody>
            </p:sp>
          </p:grp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D0D8547B-D8C4-F41B-645E-4296BEDB6130}"/>
                  </a:ext>
                </a:extLst>
              </p:cNvPr>
              <p:cNvSpPr/>
              <p:nvPr/>
            </p:nvSpPr>
            <p:spPr bwMode="auto">
              <a:xfrm rot="19645385">
                <a:off x="1071599" y="1914545"/>
                <a:ext cx="2286000" cy="6858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C8E3CADE-7CD4-C159-FB46-A551234C25C1}"/>
                  </a:ext>
                </a:extLst>
              </p:cNvPr>
              <p:cNvSpPr/>
              <p:nvPr/>
            </p:nvSpPr>
            <p:spPr bwMode="auto">
              <a:xfrm rot="19645385">
                <a:off x="1354961" y="2144923"/>
                <a:ext cx="1437880" cy="431364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2F82CB3C-50E3-095A-3F5C-6A2C6AC64CFE}"/>
                  </a:ext>
                </a:extLst>
              </p:cNvPr>
              <p:cNvSpPr/>
              <p:nvPr/>
            </p:nvSpPr>
            <p:spPr bwMode="auto">
              <a:xfrm rot="19645385">
                <a:off x="1622631" y="2317013"/>
                <a:ext cx="799441" cy="250597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359F0AF3-7339-5378-FC5C-5CFE9B1C17DE}"/>
                  </a:ext>
                </a:extLst>
              </p:cNvPr>
              <p:cNvSpPr/>
              <p:nvPr/>
            </p:nvSpPr>
            <p:spPr bwMode="auto">
              <a:xfrm rot="19645385">
                <a:off x="1866437" y="2380797"/>
                <a:ext cx="311829" cy="16988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E70B48EF-0D4C-C133-80AE-8D47B66EDF95}"/>
                  </a:ext>
                </a:extLst>
              </p:cNvPr>
              <p:cNvCxnSpPr/>
              <p:nvPr/>
            </p:nvCxnSpPr>
            <p:spPr bwMode="auto">
              <a:xfrm flipH="1" flipV="1">
                <a:off x="1641351" y="2690760"/>
                <a:ext cx="7488" cy="26603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66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0D61C71D-9A5E-E151-22EA-26985C7B76F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635876" y="2689372"/>
                <a:ext cx="221112" cy="2775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99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45989283-B94D-9356-6B27-38530B34832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851110" y="2488247"/>
                <a:ext cx="0" cy="199513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66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379D4CDB-CDFA-13CF-1087-F62E4FE4D2C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45232" y="2476791"/>
                <a:ext cx="165362" cy="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99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F7335132-CF4B-C909-FBE4-DC489A58B5CF}"/>
                </a:ext>
              </a:extLst>
            </p:cNvPr>
            <p:cNvSpPr/>
            <p:nvPr/>
          </p:nvSpPr>
          <p:spPr bwMode="auto">
            <a:xfrm rot="19645385">
              <a:off x="591175" y="1909793"/>
              <a:ext cx="4578774" cy="1732287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A1EF13CA-0B93-D526-BA2C-75D68E4AEA24}"/>
              </a:ext>
            </a:extLst>
          </p:cNvPr>
          <p:cNvSpPr txBox="1"/>
          <p:nvPr/>
        </p:nvSpPr>
        <p:spPr>
          <a:xfrm>
            <a:off x="5484389" y="2628000"/>
            <a:ext cx="763588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vary </a:t>
            </a:r>
            <a:r>
              <a:rPr lang="en-US" sz="14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1400" baseline="-25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4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6E51ACA-927B-1B3F-8DAF-91AD1D1148BE}"/>
              </a:ext>
            </a:extLst>
          </p:cNvPr>
          <p:cNvSpPr txBox="1"/>
          <p:nvPr/>
        </p:nvSpPr>
        <p:spPr>
          <a:xfrm>
            <a:off x="4853993" y="3504896"/>
            <a:ext cx="763588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vary </a:t>
            </a:r>
            <a:r>
              <a:rPr lang="en-US" sz="1400" i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1400" baseline="-250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400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3518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8E884-E971-E914-90C3-9696CCC8F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0"/>
            <a:ext cx="8636000" cy="895350"/>
          </a:xfrm>
        </p:spPr>
        <p:txBody>
          <a:bodyPr/>
          <a:lstStyle/>
          <a:p>
            <a:r>
              <a:rPr lang="en-US" i="1" dirty="0"/>
              <a:t>Least angle regression selection</a:t>
            </a:r>
            <a:r>
              <a:rPr lang="en-US" dirty="0"/>
              <a:t> (LARS) is a lasso solution that leads to sparse w (many zero)</a:t>
            </a:r>
            <a:endParaRPr lang="en-US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F82B4C-6F30-7D83-08EA-B9D039C783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4E0C59-45DE-42A8-D72A-3EC89CDD33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95350"/>
            <a:ext cx="5791200" cy="3581400"/>
          </a:xfrm>
        </p:spPr>
        <p:txBody>
          <a:bodyPr/>
          <a:lstStyle/>
          <a:p>
            <a:r>
              <a:rPr lang="en-US" dirty="0"/>
              <a:t>Start with all </a:t>
            </a:r>
            <a:r>
              <a:rPr lang="en-US" i="1" dirty="0" err="1"/>
              <a:t>w</a:t>
            </a:r>
            <a:r>
              <a:rPr lang="en-US" baseline="-25000" dirty="0" err="1"/>
              <a:t>k</a:t>
            </a:r>
            <a:r>
              <a:rPr lang="en-US" dirty="0"/>
              <a:t> = 0</a:t>
            </a:r>
          </a:p>
          <a:p>
            <a:r>
              <a:rPr lang="en-US" dirty="0"/>
              <a:t>Select </a:t>
            </a:r>
            <a:r>
              <a:rPr lang="en-US" i="1" dirty="0"/>
              <a:t>k</a:t>
            </a:r>
            <a:r>
              <a:rPr lang="en-US" dirty="0"/>
              <a:t> for which </a:t>
            </a:r>
            <a:r>
              <a:rPr lang="en-US" b="1" dirty="0" err="1"/>
              <a:t>x</a:t>
            </a:r>
            <a:r>
              <a:rPr lang="en-US" baseline="-25000" dirty="0" err="1"/>
              <a:t>k</a:t>
            </a:r>
            <a:r>
              <a:rPr lang="en-US" baseline="30000" dirty="0" err="1"/>
              <a:t>T</a:t>
            </a:r>
            <a:r>
              <a:rPr lang="en-US" b="1" dirty="0" err="1"/>
              <a:t>y</a:t>
            </a:r>
            <a:r>
              <a:rPr lang="en-US" dirty="0"/>
              <a:t> is largest</a:t>
            </a:r>
          </a:p>
          <a:p>
            <a:r>
              <a:rPr lang="en-US" dirty="0"/>
              <a:t>Increase </a:t>
            </a:r>
            <a:r>
              <a:rPr lang="en-US" i="1" dirty="0" err="1"/>
              <a:t>w</a:t>
            </a:r>
            <a:r>
              <a:rPr lang="en-US" baseline="-25000" dirty="0" err="1"/>
              <a:t>k</a:t>
            </a:r>
            <a:r>
              <a:rPr lang="en-US" dirty="0"/>
              <a:t> until another descriptor </a:t>
            </a:r>
            <a:r>
              <a:rPr lang="en-US" i="1" dirty="0"/>
              <a:t>j</a:t>
            </a:r>
            <a:r>
              <a:rPr lang="en-US" dirty="0"/>
              <a:t> has larger correlation with residual: </a:t>
            </a:r>
            <a:r>
              <a:rPr lang="en-US" b="1" dirty="0" err="1"/>
              <a:t>x</a:t>
            </a:r>
            <a:r>
              <a:rPr lang="en-US" baseline="-25000" dirty="0" err="1"/>
              <a:t>j</a:t>
            </a:r>
            <a:r>
              <a:rPr lang="en-US" baseline="30000" dirty="0" err="1"/>
              <a:t>T</a:t>
            </a:r>
            <a:r>
              <a:rPr lang="en-US" dirty="0"/>
              <a:t>(</a:t>
            </a:r>
            <a:r>
              <a:rPr lang="en-US" b="1" dirty="0"/>
              <a:t>y</a:t>
            </a:r>
            <a:r>
              <a:rPr lang="en-US" dirty="0"/>
              <a:t>-</a:t>
            </a:r>
            <a:r>
              <a:rPr lang="en-US" i="1" dirty="0" err="1"/>
              <a:t>w</a:t>
            </a:r>
            <a:r>
              <a:rPr lang="en-US" baseline="-25000" dirty="0" err="1"/>
              <a:t>k</a:t>
            </a:r>
            <a:r>
              <a:rPr lang="en-US" b="1" dirty="0" err="1"/>
              <a:t>x</a:t>
            </a:r>
            <a:r>
              <a:rPr lang="en-US" baseline="-25000" dirty="0" err="1"/>
              <a:t>k</a:t>
            </a:r>
            <a:r>
              <a:rPr lang="en-US" dirty="0"/>
              <a:t>)</a:t>
            </a:r>
          </a:p>
          <a:p>
            <a:r>
              <a:rPr lang="en-US" dirty="0"/>
              <a:t>Optimize </a:t>
            </a:r>
            <a:r>
              <a:rPr lang="en-US" i="1" dirty="0" err="1"/>
              <a:t>w</a:t>
            </a:r>
            <a:r>
              <a:rPr lang="en-US" baseline="-25000" dirty="0" err="1"/>
              <a:t>k</a:t>
            </a:r>
            <a:r>
              <a:rPr lang="en-US" dirty="0"/>
              <a:t> and </a:t>
            </a:r>
            <a:r>
              <a:rPr lang="en-US" i="1" dirty="0" err="1"/>
              <a:t>w</a:t>
            </a:r>
            <a:r>
              <a:rPr lang="en-US" baseline="-25000" dirty="0" err="1"/>
              <a:t>j</a:t>
            </a:r>
            <a:r>
              <a:rPr lang="en-US" dirty="0"/>
              <a:t> in direction equiangular between </a:t>
            </a:r>
            <a:r>
              <a:rPr lang="en-US" b="1" dirty="0" err="1"/>
              <a:t>x</a:t>
            </a:r>
            <a:r>
              <a:rPr lang="en-US" baseline="-25000" dirty="0" err="1"/>
              <a:t>k</a:t>
            </a:r>
            <a:r>
              <a:rPr lang="en-US" dirty="0"/>
              <a:t> and </a:t>
            </a:r>
            <a:r>
              <a:rPr lang="en-US" b="1" dirty="0" err="1"/>
              <a:t>x</a:t>
            </a:r>
            <a:r>
              <a:rPr lang="en-US" baseline="-25000" dirty="0" err="1"/>
              <a:t>j</a:t>
            </a:r>
            <a:r>
              <a:rPr lang="en-US" dirty="0"/>
              <a:t> until a 3</a:t>
            </a:r>
            <a:r>
              <a:rPr lang="en-US" baseline="30000" dirty="0"/>
              <a:t>rd</a:t>
            </a:r>
            <a:r>
              <a:rPr lang="en-US" dirty="0"/>
              <a:t> is more correlated with new residual</a:t>
            </a:r>
          </a:p>
          <a:p>
            <a:r>
              <a:rPr lang="en-US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A89D6A-07E0-A7E4-3E4C-78734053CA7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0" y="1542769"/>
            <a:ext cx="3302000" cy="2260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0031567-3E35-E2A3-09F5-33BEACA6C0AB}"/>
              </a:ext>
            </a:extLst>
          </p:cNvPr>
          <p:cNvSpPr txBox="1"/>
          <p:nvPr/>
        </p:nvSpPr>
        <p:spPr>
          <a:xfrm>
            <a:off x="7848600" y="3909227"/>
            <a:ext cx="7988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Tallec</a:t>
            </a:r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32684442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57FA1F1-27D7-0E5F-C94B-B47842FF2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Reading/Viewing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B344EE-1EB7-4912-3B3B-109EFBD31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685800"/>
            <a:ext cx="8915400" cy="4171950"/>
          </a:xfrm>
        </p:spPr>
        <p:txBody>
          <a:bodyPr/>
          <a:lstStyle/>
          <a:p>
            <a:r>
              <a:rPr lang="en-US" dirty="0"/>
              <a:t>Eugen Hruska and Fang Liu, Chapter 6, </a:t>
            </a:r>
            <a:r>
              <a:rPr lang="en-US"/>
              <a:t>Machine learning</a:t>
            </a:r>
            <a:r>
              <a:rPr lang="en-US" dirty="0"/>
              <a:t>: </a:t>
            </a:r>
            <a:r>
              <a:rPr lang="en-US"/>
              <a:t>An overview</a:t>
            </a:r>
            <a:r>
              <a:rPr lang="en-US" dirty="0"/>
              <a:t>. In </a:t>
            </a:r>
            <a:r>
              <a:rPr lang="en-US" i="1" dirty="0"/>
              <a:t>Quantum Chemistry in the Age of Machine Learning. </a:t>
            </a:r>
          </a:p>
          <a:p>
            <a:pPr lvl="1"/>
            <a:r>
              <a:rPr lang="en-US" dirty="0"/>
              <a:t>Posted on UBLearns</a:t>
            </a:r>
          </a:p>
          <a:p>
            <a:r>
              <a:rPr lang="en-US" dirty="0"/>
              <a:t>Gauthier </a:t>
            </a:r>
            <a:r>
              <a:rPr lang="en-US" dirty="0" err="1"/>
              <a:t>Tallec</a:t>
            </a:r>
            <a:r>
              <a:rPr lang="en-US" dirty="0"/>
              <a:t>, </a:t>
            </a:r>
            <a:r>
              <a:rPr lang="en-US" dirty="0" err="1"/>
              <a:t>Gaétan</a:t>
            </a:r>
            <a:r>
              <a:rPr lang="en-US" dirty="0"/>
              <a:t> Laurens, Owen </a:t>
            </a:r>
            <a:r>
              <a:rPr lang="en-US" dirty="0" err="1"/>
              <a:t>Fresse</a:t>
            </a:r>
            <a:r>
              <a:rPr lang="en-US" dirty="0"/>
              <a:t>-Colson, and Julien Lam, Chapter 11, Potentials based on linear models. In </a:t>
            </a:r>
            <a:r>
              <a:rPr lang="en-US" i="1" dirty="0"/>
              <a:t>Quantum Chemistry in the Age of Machine Learning. </a:t>
            </a:r>
          </a:p>
          <a:p>
            <a:pPr lvl="1"/>
            <a:r>
              <a:rPr lang="en-US" dirty="0"/>
              <a:t>Posted on UBLearns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889699-823C-83E4-4AD5-A72BB29ABA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719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71A5C65-2805-08D9-BBBF-1BEA06C51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382000" cy="895350"/>
          </a:xfrm>
        </p:spPr>
        <p:txBody>
          <a:bodyPr/>
          <a:lstStyle/>
          <a:p>
            <a:r>
              <a:rPr lang="en-US" i="1" dirty="0"/>
              <a:t>Machine learning</a:t>
            </a:r>
            <a:r>
              <a:rPr lang="en-US" dirty="0"/>
              <a:t> (ML) is the study of algorithms that auto-improve via experience and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A6AE0-63E1-CDF7-0CD4-6720140998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696762-6AD4-F967-0A2B-56D219072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839200" cy="3581400"/>
          </a:xfrm>
        </p:spPr>
        <p:txBody>
          <a:bodyPr/>
          <a:lstStyle/>
          <a:p>
            <a:r>
              <a:rPr lang="en-US" dirty="0"/>
              <a:t>New skills and/or better performance is acquired through observation and trial &amp; error</a:t>
            </a:r>
          </a:p>
          <a:p>
            <a:r>
              <a:rPr lang="en-US" dirty="0"/>
              <a:t>Most algorithms are based in statistical concepts</a:t>
            </a:r>
          </a:p>
          <a:p>
            <a:r>
              <a:rPr lang="en-US" dirty="0"/>
              <a:t>Core elements have been around for decades</a:t>
            </a:r>
          </a:p>
          <a:p>
            <a:pPr lvl="1"/>
            <a:r>
              <a:rPr lang="en-US" dirty="0"/>
              <a:t>Statistical inference methods</a:t>
            </a:r>
          </a:p>
          <a:p>
            <a:pPr lvl="1"/>
            <a:r>
              <a:rPr lang="en-US" dirty="0"/>
              <a:t>Artificial intelligence</a:t>
            </a:r>
          </a:p>
          <a:p>
            <a:r>
              <a:rPr lang="en-US" dirty="0"/>
              <a:t>What new?  Data!</a:t>
            </a:r>
          </a:p>
          <a:p>
            <a:pPr lvl="1"/>
            <a:r>
              <a:rPr lang="en-US" dirty="0"/>
              <a:t>The internet and social media produces huge amounts of data</a:t>
            </a:r>
          </a:p>
          <a:p>
            <a:pPr lvl="1"/>
            <a:r>
              <a:rPr lang="en-US" dirty="0"/>
              <a:t>Motivates development of algorithms to harness for useful purposes</a:t>
            </a:r>
          </a:p>
        </p:txBody>
      </p:sp>
    </p:spTree>
    <p:extLst>
      <p:ext uri="{BB962C8B-B14F-4D97-AF65-F5344CB8AC3E}">
        <p14:creationId xmlns:p14="http://schemas.microsoft.com/office/powerpoint/2010/main" val="3408326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ACCAE-148B-116F-DDE5-7766B741B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895350"/>
          </a:xfrm>
        </p:spPr>
        <p:txBody>
          <a:bodyPr/>
          <a:lstStyle/>
          <a:p>
            <a:r>
              <a:rPr lang="en-US" dirty="0"/>
              <a:t>ML approaches are classified into supervised, unsupervised, and reinforcement learning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6258D8-23B7-479A-E377-FEE040A106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3B1196-93C4-3174-1762-3D671991CA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35609"/>
            <a:ext cx="8458200" cy="3581400"/>
          </a:xfrm>
        </p:spPr>
        <p:txBody>
          <a:bodyPr/>
          <a:lstStyle/>
          <a:p>
            <a:r>
              <a:rPr lang="en-US" dirty="0"/>
              <a:t>Supervised</a:t>
            </a:r>
          </a:p>
          <a:p>
            <a:pPr lvl="1"/>
            <a:r>
              <a:rPr lang="en-US" dirty="0"/>
              <a:t>{input, output} data pairs are provided, and </a:t>
            </a:r>
            <a:br>
              <a:rPr lang="en-US" dirty="0"/>
            </a:br>
            <a:r>
              <a:rPr lang="en-US" dirty="0"/>
              <a:t>goal is to provide correct output values </a:t>
            </a:r>
            <a:br>
              <a:rPr lang="en-US" dirty="0"/>
            </a:br>
            <a:r>
              <a:rPr lang="en-US" dirty="0"/>
              <a:t>for new input data</a:t>
            </a:r>
          </a:p>
          <a:p>
            <a:r>
              <a:rPr lang="en-US" dirty="0"/>
              <a:t>Unsupervised</a:t>
            </a:r>
          </a:p>
          <a:p>
            <a:pPr lvl="1"/>
            <a:r>
              <a:rPr lang="en-US" dirty="0"/>
              <a:t>No output labels are provided with data; </a:t>
            </a:r>
            <a:br>
              <a:rPr lang="en-US" dirty="0"/>
            </a:br>
            <a:r>
              <a:rPr lang="en-US" dirty="0"/>
              <a:t>rather algorithm seeks to find patterns in it</a:t>
            </a:r>
          </a:p>
          <a:p>
            <a:r>
              <a:rPr lang="en-US" dirty="0"/>
              <a:t>Reinforcement</a:t>
            </a:r>
          </a:p>
          <a:p>
            <a:pPr lvl="1"/>
            <a:r>
              <a:rPr lang="en-US" dirty="0"/>
              <a:t>Agent explores actions guided by rewards</a:t>
            </a:r>
          </a:p>
          <a:p>
            <a:pPr lvl="1"/>
            <a:r>
              <a:rPr lang="en-US" dirty="0"/>
              <a:t>E.g., games, robot control, autonomous driving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2F3413E-2677-1609-9145-F7731125AA70}"/>
              </a:ext>
            </a:extLst>
          </p:cNvPr>
          <p:cNvGrpSpPr/>
          <p:nvPr/>
        </p:nvGrpSpPr>
        <p:grpSpPr>
          <a:xfrm>
            <a:off x="6096000" y="935609"/>
            <a:ext cx="2944354" cy="2209800"/>
            <a:chOff x="6045658" y="2038350"/>
            <a:chExt cx="2944354" cy="2209800"/>
          </a:xfrm>
        </p:grpSpPr>
        <p:pic>
          <p:nvPicPr>
            <p:cNvPr id="2050" name="Picture 2" descr="undefined">
              <a:extLst>
                <a:ext uri="{FF2B5EF4-FFF2-40B4-BE49-F238E27FC236}">
                  <a16:creationId xmlns:a16="http://schemas.microsoft.com/office/drawing/2014/main" id="{12571515-DBCE-5D42-FE86-293CA4815C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3F3F3"/>
                </a:clrFrom>
                <a:clrTo>
                  <a:srgbClr val="F3F3F3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5658" y="2038350"/>
              <a:ext cx="2944354" cy="2209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154F136-AC10-2317-EC2E-219D24635860}"/>
                </a:ext>
              </a:extLst>
            </p:cNvPr>
            <p:cNvSpPr txBox="1"/>
            <p:nvPr/>
          </p:nvSpPr>
          <p:spPr>
            <a:xfrm>
              <a:off x="7025863" y="3956001"/>
              <a:ext cx="1895476" cy="2769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>
              <a:spAutoFit/>
            </a:bodyPr>
            <a:lstStyle/>
            <a:p>
              <a:pPr algn="r"/>
              <a:r>
                <a:rPr lang="en-US" sz="600" dirty="0"/>
                <a:t>By </a:t>
              </a:r>
              <a:r>
                <a:rPr lang="en-US" sz="600" dirty="0" err="1"/>
                <a:t>Numiri</a:t>
              </a:r>
              <a:r>
                <a:rPr lang="en-US" sz="600" dirty="0"/>
                <a:t> - Own work, CC BY-SA 4.0, commons.wikimedia.org/w/</a:t>
              </a:r>
              <a:r>
                <a:rPr lang="en-US" sz="600" dirty="0" err="1"/>
                <a:t>index.php?curid</a:t>
              </a:r>
              <a:r>
                <a:rPr lang="en-US" sz="600" dirty="0"/>
                <a:t>=98615517</a:t>
              </a:r>
            </a:p>
          </p:txBody>
        </p:sp>
      </p:grpSp>
      <p:pic>
        <p:nvPicPr>
          <p:cNvPr id="2052" name="Picture 4" descr="undefined">
            <a:extLst>
              <a:ext uri="{FF2B5EF4-FFF2-40B4-BE49-F238E27FC236}">
                <a16:creationId xmlns:a16="http://schemas.microsoft.com/office/drawing/2014/main" id="{B0A0B811-5F7A-435E-BA8F-D50A06E14E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465" y="3194869"/>
            <a:ext cx="1895475" cy="1834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E318AE6-B27D-34AE-DFEB-CA4B85D636F6}"/>
              </a:ext>
            </a:extLst>
          </p:cNvPr>
          <p:cNvSpPr txBox="1"/>
          <p:nvPr/>
        </p:nvSpPr>
        <p:spPr>
          <a:xfrm>
            <a:off x="7593082" y="4714915"/>
            <a:ext cx="155091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00" dirty="0"/>
              <a:t>By </a:t>
            </a:r>
            <a:r>
              <a:rPr lang="en-US" sz="700" dirty="0" err="1"/>
              <a:t>Megajuice</a:t>
            </a:r>
            <a:r>
              <a:rPr lang="en-US" sz="700" dirty="0"/>
              <a:t> - Own work, CC0,</a:t>
            </a:r>
          </a:p>
          <a:p>
            <a:r>
              <a:rPr lang="en-US" sz="700" dirty="0"/>
              <a:t>commons.wikimedia.org/w/</a:t>
            </a:r>
            <a:r>
              <a:rPr lang="en-US" sz="700" dirty="0" err="1"/>
              <a:t>index.php?curid</a:t>
            </a:r>
            <a:r>
              <a:rPr lang="en-US" sz="700" dirty="0"/>
              <a:t>=57895741</a:t>
            </a:r>
          </a:p>
        </p:txBody>
      </p:sp>
    </p:spTree>
    <p:extLst>
      <p:ext uri="{BB962C8B-B14F-4D97-AF65-F5344CB8AC3E}">
        <p14:creationId xmlns:p14="http://schemas.microsoft.com/office/powerpoint/2010/main" val="2151591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8921EED-0ED4-432B-72A1-631833995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534400" cy="895350"/>
          </a:xfrm>
        </p:spPr>
        <p:txBody>
          <a:bodyPr/>
          <a:lstStyle/>
          <a:p>
            <a:r>
              <a:rPr lang="en-US" dirty="0"/>
              <a:t>Supervised learning separates into </a:t>
            </a:r>
            <a:r>
              <a:rPr lang="en-US" i="1" dirty="0"/>
              <a:t>classification</a:t>
            </a:r>
            <a:r>
              <a:rPr lang="en-US" dirty="0"/>
              <a:t> and </a:t>
            </a:r>
            <a:r>
              <a:rPr lang="en-US" i="1" dirty="0"/>
              <a:t>regression</a:t>
            </a:r>
            <a:r>
              <a:rPr lang="en-US" dirty="0"/>
              <a:t>, depending on the type of output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972680-161E-DD7A-283A-099D8BB081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530F8F-5796-B35B-E342-777B5D469F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Classification aims to identify the discrete category for new input data</a:t>
            </a:r>
          </a:p>
          <a:p>
            <a:pPr lvl="1"/>
            <a:r>
              <a:rPr lang="en-US" dirty="0"/>
              <a:t>E.g., whether a new molecule is toxic vs. non-toxic</a:t>
            </a:r>
          </a:p>
          <a:p>
            <a:r>
              <a:rPr lang="en-US" dirty="0"/>
              <a:t>Regression aims to estimate the value of a continuous variable given new input data</a:t>
            </a:r>
          </a:p>
          <a:p>
            <a:pPr lvl="1"/>
            <a:r>
              <a:rPr lang="en-US" dirty="0"/>
              <a:t>E.g., </a:t>
            </a:r>
            <a:r>
              <a:rPr lang="en-US" dirty="0" err="1"/>
              <a:t>pK</a:t>
            </a:r>
            <a:r>
              <a:rPr lang="en-US" baseline="-25000" dirty="0" err="1"/>
              <a:t>a</a:t>
            </a:r>
            <a:r>
              <a:rPr lang="en-US" dirty="0"/>
              <a:t>, atomization energy, redox potential for a new molecule</a:t>
            </a:r>
          </a:p>
          <a:p>
            <a:pPr lvl="1"/>
            <a:r>
              <a:rPr lang="en-US" dirty="0"/>
              <a:t>Potential energy for a configuration of molecules</a:t>
            </a:r>
          </a:p>
          <a:p>
            <a:pPr lvl="1"/>
            <a:endParaRPr lang="en-US" dirty="0"/>
          </a:p>
        </p:txBody>
      </p:sp>
      <p:sp>
        <p:nvSpPr>
          <p:cNvPr id="7" name="Left Arrow 6">
            <a:extLst>
              <a:ext uri="{FF2B5EF4-FFF2-40B4-BE49-F238E27FC236}">
                <a16:creationId xmlns:a16="http://schemas.microsoft.com/office/drawing/2014/main" id="{799FB01A-A789-0528-64EE-675B57EE0D82}"/>
              </a:ext>
            </a:extLst>
          </p:cNvPr>
          <p:cNvSpPr/>
          <p:nvPr/>
        </p:nvSpPr>
        <p:spPr bwMode="auto">
          <a:xfrm>
            <a:off x="6781800" y="3714750"/>
            <a:ext cx="990600" cy="304800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003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16ED0-D323-3EEB-D228-F41999E5A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operation of a supervised ML algorithm is governed by a set of numeric parameters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00EC60-1525-020E-4A01-F3D2BFF073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4D94C36-46A8-9F92-FFFB-E0F6DCE5F601}"/>
              </a:ext>
            </a:extLst>
          </p:cNvPr>
          <p:cNvGrpSpPr/>
          <p:nvPr/>
        </p:nvGrpSpPr>
        <p:grpSpPr>
          <a:xfrm>
            <a:off x="2183607" y="971550"/>
            <a:ext cx="4521993" cy="3617595"/>
            <a:chOff x="1828800" y="1279414"/>
            <a:chExt cx="4521993" cy="3617595"/>
          </a:xfrm>
        </p:grpSpPr>
        <p:pic>
          <p:nvPicPr>
            <p:cNvPr id="4098" name="Picture 2" descr="Stimulating brain with ultrasound can influence decisions">
              <a:extLst>
                <a:ext uri="{FF2B5EF4-FFF2-40B4-BE49-F238E27FC236}">
                  <a16:creationId xmlns:a16="http://schemas.microsoft.com/office/drawing/2014/main" id="{E8CFD2D0-5FA6-408F-C687-E82271EA88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5D90AD"/>
                </a:clrFrom>
                <a:clrTo>
                  <a:srgbClr val="5D90A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28800" y="1279414"/>
              <a:ext cx="4521993" cy="3617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8A149BB-4030-0937-F2A9-3A7A4F998031}"/>
                </a:ext>
              </a:extLst>
            </p:cNvPr>
            <p:cNvSpPr txBox="1"/>
            <p:nvPr/>
          </p:nvSpPr>
          <p:spPr>
            <a:xfrm>
              <a:off x="3048000" y="2419350"/>
              <a:ext cx="1828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Parameters</a:t>
              </a:r>
            </a:p>
            <a:p>
              <a:r>
                <a:rPr lang="el-GR" b="1" i="1" dirty="0"/>
                <a:t>θ</a:t>
              </a:r>
              <a:r>
                <a:rPr lang="en-US" b="1" baseline="-25000" dirty="0"/>
                <a:t>1</a:t>
              </a:r>
              <a:r>
                <a:rPr lang="en-US" b="1" dirty="0"/>
                <a:t>,</a:t>
              </a:r>
              <a:r>
                <a:rPr lang="el-GR" b="1" i="1" dirty="0"/>
                <a:t> θ</a:t>
              </a:r>
              <a:r>
                <a:rPr lang="en-US" b="1" baseline="-25000" dirty="0"/>
                <a:t>2</a:t>
              </a:r>
              <a:r>
                <a:rPr lang="en-US" b="1" dirty="0"/>
                <a:t>,…,</a:t>
              </a:r>
              <a:r>
                <a:rPr lang="el-GR" b="1" i="1" dirty="0"/>
                <a:t> θ</a:t>
              </a:r>
              <a:r>
                <a:rPr lang="en-US" b="1" i="1" baseline="-25000" dirty="0"/>
                <a:t>P</a:t>
              </a:r>
              <a:endParaRPr lang="en-US" b="1" i="1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8993B0D4-F2AD-3412-3D20-BD14A3C2E073}"/>
              </a:ext>
            </a:extLst>
          </p:cNvPr>
          <p:cNvSpPr txBox="1"/>
          <p:nvPr/>
        </p:nvSpPr>
        <p:spPr>
          <a:xfrm>
            <a:off x="68541" y="1979205"/>
            <a:ext cx="2308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Input variables, or </a:t>
            </a:r>
            <a:r>
              <a:rPr lang="en-US" b="1" i="1" dirty="0"/>
              <a:t>features</a:t>
            </a:r>
            <a:endParaRPr lang="en-US" b="1" dirty="0"/>
          </a:p>
          <a:p>
            <a:r>
              <a:rPr lang="en-US" b="1" i="1" dirty="0"/>
              <a:t>x</a:t>
            </a:r>
            <a:r>
              <a:rPr lang="en-US" b="1" baseline="-25000" dirty="0"/>
              <a:t>1</a:t>
            </a:r>
            <a:r>
              <a:rPr lang="en-US" b="1" dirty="0"/>
              <a:t>,</a:t>
            </a:r>
            <a:r>
              <a:rPr lang="el-GR" b="1" i="1" dirty="0"/>
              <a:t> </a:t>
            </a:r>
            <a:r>
              <a:rPr lang="en-US" b="1" i="1" dirty="0"/>
              <a:t>x</a:t>
            </a:r>
            <a:r>
              <a:rPr lang="en-US" b="1" baseline="-25000" dirty="0"/>
              <a:t>2</a:t>
            </a:r>
            <a:r>
              <a:rPr lang="en-US" b="1" dirty="0"/>
              <a:t>,…,</a:t>
            </a:r>
            <a:r>
              <a:rPr lang="el-GR" b="1" i="1" dirty="0"/>
              <a:t> </a:t>
            </a:r>
            <a:r>
              <a:rPr lang="en-US" b="1" i="1" dirty="0" err="1"/>
              <a:t>x</a:t>
            </a:r>
            <a:r>
              <a:rPr lang="en-US" b="1" i="1" baseline="-25000" dirty="0" err="1"/>
              <a:t>m</a:t>
            </a:r>
            <a:endParaRPr lang="en-US" b="1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7ECCFE-467A-9A27-C6B2-460BF49ED6AD}"/>
              </a:ext>
            </a:extLst>
          </p:cNvPr>
          <p:cNvSpPr txBox="1"/>
          <p:nvPr/>
        </p:nvSpPr>
        <p:spPr>
          <a:xfrm>
            <a:off x="6705600" y="2111486"/>
            <a:ext cx="23502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Output variable, or </a:t>
            </a:r>
            <a:r>
              <a:rPr lang="en-US" b="1" i="1" dirty="0"/>
              <a:t>label</a:t>
            </a:r>
            <a:r>
              <a:rPr lang="en-US" b="1" dirty="0"/>
              <a:t>,</a:t>
            </a:r>
            <a:r>
              <a:rPr lang="en-US" b="1" i="1" dirty="0"/>
              <a:t> y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80B26178-3988-45F5-92C3-3B7C9D61A887}"/>
              </a:ext>
            </a:extLst>
          </p:cNvPr>
          <p:cNvSpPr/>
          <p:nvPr/>
        </p:nvSpPr>
        <p:spPr bwMode="auto">
          <a:xfrm>
            <a:off x="2263120" y="2340454"/>
            <a:ext cx="632480" cy="46788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51D8CF6C-12AD-D728-26F2-6EE54304F3C3}"/>
              </a:ext>
            </a:extLst>
          </p:cNvPr>
          <p:cNvSpPr/>
          <p:nvPr/>
        </p:nvSpPr>
        <p:spPr bwMode="auto">
          <a:xfrm>
            <a:off x="6073120" y="2337596"/>
            <a:ext cx="632480" cy="46788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D705B3-C43E-D774-CB1E-0E4E29893814}"/>
              </a:ext>
            </a:extLst>
          </p:cNvPr>
          <p:cNvSpPr txBox="1"/>
          <p:nvPr/>
        </p:nvSpPr>
        <p:spPr>
          <a:xfrm>
            <a:off x="2564607" y="4123863"/>
            <a:ext cx="4140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may be many, many parameters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1BDC1B-2E51-8A93-B8C3-CC41434A1FDD}"/>
              </a:ext>
            </a:extLst>
          </p:cNvPr>
          <p:cNvSpPr txBox="1"/>
          <p:nvPr/>
        </p:nvSpPr>
        <p:spPr>
          <a:xfrm>
            <a:off x="3505200" y="1113596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AI</a:t>
            </a:r>
            <a:endParaRPr lang="en-US" b="1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C20F71-1C98-4E2E-F3B8-30DBAA15B659}"/>
              </a:ext>
            </a:extLst>
          </p:cNvPr>
          <p:cNvSpPr txBox="1"/>
          <p:nvPr/>
        </p:nvSpPr>
        <p:spPr>
          <a:xfrm>
            <a:off x="-1" y="3481513"/>
            <a:ext cx="2377421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Selection of features (descriptors) is often an art that can be  crucial to ML success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567D528-BA32-7BC5-5F08-E0E6D3BAA08D}"/>
              </a:ext>
            </a:extLst>
          </p:cNvPr>
          <p:cNvSpPr txBox="1"/>
          <p:nvPr/>
        </p:nvSpPr>
        <p:spPr>
          <a:xfrm>
            <a:off x="6848713" y="3481513"/>
            <a:ext cx="1988859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 is usually a scalar, but can be multivariate</a:t>
            </a:r>
          </a:p>
        </p:txBody>
      </p:sp>
    </p:spTree>
    <p:extLst>
      <p:ext uri="{BB962C8B-B14F-4D97-AF65-F5344CB8AC3E}">
        <p14:creationId xmlns:p14="http://schemas.microsoft.com/office/powerpoint/2010/main" val="485728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6F5D9-047E-9777-E751-5906995E7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534400" cy="895350"/>
          </a:xfrm>
        </p:spPr>
        <p:txBody>
          <a:bodyPr/>
          <a:lstStyle/>
          <a:p>
            <a:r>
              <a:rPr lang="en-US" i="1" dirty="0"/>
              <a:t>Training</a:t>
            </a:r>
            <a:r>
              <a:rPr lang="en-US" dirty="0"/>
              <a:t> is the process of establishing parameter values, by minimizing a </a:t>
            </a:r>
            <a:r>
              <a:rPr lang="en-US" i="1" dirty="0"/>
              <a:t>cost function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5623A7-5FC8-1155-BADE-92BC929515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164B82-F607-26FA-1345-DF17347290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training set is a collection of (</a:t>
            </a:r>
            <a:r>
              <a:rPr lang="en-US" b="1" i="1" dirty="0"/>
              <a:t>x</a:t>
            </a:r>
            <a:r>
              <a:rPr lang="en-US" dirty="0"/>
              <a:t>, </a:t>
            </a:r>
            <a:r>
              <a:rPr lang="en-US" i="1" dirty="0"/>
              <a:t>y</a:t>
            </a:r>
            <a:r>
              <a:rPr lang="en-US" dirty="0"/>
              <a:t>) pairs</a:t>
            </a:r>
          </a:p>
          <a:p>
            <a:r>
              <a:rPr lang="en-US" dirty="0"/>
              <a:t>A cost function (aka </a:t>
            </a:r>
            <a:r>
              <a:rPr lang="en-US" i="1" dirty="0"/>
              <a:t>loss</a:t>
            </a:r>
            <a:r>
              <a:rPr lang="en-US" dirty="0"/>
              <a:t>, </a:t>
            </a:r>
            <a:r>
              <a:rPr lang="en-US" i="1" dirty="0"/>
              <a:t>error</a:t>
            </a:r>
            <a:r>
              <a:rPr lang="en-US" dirty="0"/>
              <a:t>) characterizes the error in the ML estimate of the output values relative to the given ones</a:t>
            </a:r>
          </a:p>
          <a:p>
            <a:pPr lvl="1"/>
            <a:r>
              <a:rPr lang="en-US" dirty="0"/>
              <a:t>L1 norm: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L2 norm:</a:t>
            </a:r>
          </a:p>
          <a:p>
            <a:pPr lvl="1"/>
            <a:endParaRPr lang="en-US" dirty="0"/>
          </a:p>
          <a:p>
            <a:r>
              <a:rPr lang="en-US" dirty="0"/>
              <a:t>The training process attempts to minimize the cost function through manipulation of the parameters </a:t>
            </a:r>
            <a:r>
              <a:rPr lang="el-GR" b="1" i="1" dirty="0"/>
              <a:t>θ</a:t>
            </a:r>
            <a:r>
              <a:rPr lang="en-US" b="1" dirty="0"/>
              <a:t> </a:t>
            </a:r>
            <a:r>
              <a:rPr lang="en-US" dirty="0"/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D1C04E3-08FA-DD8B-8DAC-653659D725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3179820"/>
            <a:ext cx="3498849" cy="65946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E582445-099C-1232-47C0-69F52E12F4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2389959"/>
            <a:ext cx="3430557" cy="69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655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8065C-1AF9-36AD-29AC-EC7B32A1C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data processing may be performed before starting the training and application</a:t>
            </a:r>
            <a:endParaRPr lang="en-US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9A3E85-7D97-6B55-8762-06885C7E69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376F5E-C45A-4CA3-6A41-6D0B79BFA1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Cleaning</a:t>
            </a:r>
          </a:p>
          <a:p>
            <a:pPr lvl="1"/>
            <a:r>
              <a:rPr lang="en-US" i="1" dirty="0"/>
              <a:t>e.g.</a:t>
            </a:r>
            <a:r>
              <a:rPr lang="en-US" dirty="0"/>
              <a:t>, filling in missing values</a:t>
            </a:r>
          </a:p>
          <a:p>
            <a:r>
              <a:rPr lang="en-US" dirty="0"/>
              <a:t>Standardization or other transformation</a:t>
            </a:r>
          </a:p>
          <a:p>
            <a:pPr lvl="1"/>
            <a:r>
              <a:rPr lang="en-US" i="1" dirty="0"/>
              <a:t>e.g.,</a:t>
            </a:r>
            <a:r>
              <a:rPr lang="en-US" dirty="0"/>
              <a:t> scaling to zero mean and unit standard deviation</a:t>
            </a:r>
          </a:p>
          <a:p>
            <a:pPr lvl="1"/>
            <a:r>
              <a:rPr lang="en-US" dirty="0"/>
              <a:t>Often this makes fitting more generic and easier, without irreversibly changing the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59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1A6036B-79BF-C113-0690-2FB58C5A1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Available data should be split into training, validation, and test sets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AE022D-4E80-9CE3-4DB9-3CC25245F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137399-9D5D-33F1-E749-42A309642B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95350"/>
            <a:ext cx="8763000" cy="3581400"/>
          </a:xfrm>
        </p:spPr>
        <p:txBody>
          <a:bodyPr/>
          <a:lstStyle/>
          <a:p>
            <a:endParaRPr lang="en-US" dirty="0"/>
          </a:p>
          <a:p>
            <a:r>
              <a:rPr lang="en-US" i="1" dirty="0"/>
              <a:t>Training set </a:t>
            </a:r>
            <a:r>
              <a:rPr lang="en-US" dirty="0"/>
              <a:t>to determine the ML model parameters</a:t>
            </a:r>
          </a:p>
          <a:p>
            <a:r>
              <a:rPr lang="en-US" i="1" dirty="0"/>
              <a:t>Validation set </a:t>
            </a:r>
            <a:r>
              <a:rPr lang="en-US" dirty="0"/>
              <a:t>to adjust hyperparameters and avoid overfitting</a:t>
            </a:r>
          </a:p>
          <a:p>
            <a:pPr lvl="1"/>
            <a:r>
              <a:rPr lang="en-US" dirty="0"/>
              <a:t>Hyperparameters define structure of ML model or guide training</a:t>
            </a:r>
          </a:p>
          <a:p>
            <a:pPr lvl="1"/>
            <a:r>
              <a:rPr lang="en-US" dirty="0"/>
              <a:t>Validation may be added to training once hyperparameters are set</a:t>
            </a:r>
          </a:p>
          <a:p>
            <a:r>
              <a:rPr lang="en-US" i="1" dirty="0"/>
              <a:t>Test set </a:t>
            </a:r>
            <a:r>
              <a:rPr lang="en-US" dirty="0"/>
              <a:t>to assess the ML model</a:t>
            </a:r>
          </a:p>
          <a:p>
            <a:pPr lvl="1"/>
            <a:r>
              <a:rPr lang="en-US" dirty="0"/>
              <a:t>It should play no part in training or validation</a:t>
            </a:r>
          </a:p>
          <a:p>
            <a:r>
              <a:rPr lang="en-US" dirty="0"/>
              <a:t>Data should be distributed at random among the sets</a:t>
            </a:r>
          </a:p>
          <a:p>
            <a:pPr lvl="1"/>
            <a:r>
              <a:rPr lang="en-US" dirty="0"/>
              <a:t>65:15:20 distribution of </a:t>
            </a:r>
            <a:r>
              <a:rPr lang="en-US" dirty="0" err="1"/>
              <a:t>training:validation:test</a:t>
            </a:r>
            <a:r>
              <a:rPr lang="en-US" dirty="0"/>
              <a:t> is typical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139D527-CD23-B9B4-698E-C09956F84E90}"/>
              </a:ext>
            </a:extLst>
          </p:cNvPr>
          <p:cNvGrpSpPr/>
          <p:nvPr/>
        </p:nvGrpSpPr>
        <p:grpSpPr>
          <a:xfrm>
            <a:off x="852791" y="971550"/>
            <a:ext cx="6887183" cy="457200"/>
            <a:chOff x="852791" y="1045723"/>
            <a:chExt cx="6887183" cy="4572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6A57379-ACD2-325B-FBC0-60C7D6C632C7}"/>
                </a:ext>
              </a:extLst>
            </p:cNvPr>
            <p:cNvSpPr/>
            <p:nvPr/>
          </p:nvSpPr>
          <p:spPr bwMode="auto">
            <a:xfrm>
              <a:off x="6400800" y="1045723"/>
              <a:ext cx="1339174" cy="457200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-109" charset="0"/>
                </a:rPr>
                <a:t>Test set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9288CBF-410E-0C5A-CCE4-02F1E9B2A022}"/>
                </a:ext>
              </a:extLst>
            </p:cNvPr>
            <p:cNvSpPr/>
            <p:nvPr/>
          </p:nvSpPr>
          <p:spPr bwMode="auto">
            <a:xfrm>
              <a:off x="5348591" y="1045723"/>
              <a:ext cx="1052209" cy="45720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-109" charset="0"/>
                </a:rPr>
                <a:t>Validation set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B4B7CA3-0468-0B46-E0F5-ACF84BF30BDD}"/>
                </a:ext>
              </a:extLst>
            </p:cNvPr>
            <p:cNvSpPr/>
            <p:nvPr/>
          </p:nvSpPr>
          <p:spPr bwMode="auto">
            <a:xfrm>
              <a:off x="852791" y="1045723"/>
              <a:ext cx="4495800" cy="457200"/>
            </a:xfrm>
            <a:prstGeom prst="rect">
              <a:avLst/>
            </a:prstGeom>
            <a:solidFill>
              <a:srgbClr val="7030A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-109" charset="0"/>
                </a:rPr>
                <a:t>Training set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1717327"/>
      </p:ext>
    </p:extLst>
  </p:cSld>
  <p:clrMapOvr>
    <a:masterClrMapping/>
  </p:clrMapOvr>
</p:sld>
</file>

<file path=ppt/theme/theme1.xml><?xml version="1.0" encoding="utf-8"?>
<a:theme xmlns:a="http://schemas.openxmlformats.org/drawingml/2006/main" name="UB Blue Bar">
  <a:themeElements>
    <a:clrScheme name="Office Theme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Office Theme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4" id="{6B0A490E-4D09-5C40-A556-7245B0895941}" vid="{9CD2DE77-F722-FD44-A58B-FEF7E79E59D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UB Blue Bar</Template>
  <TotalTime>15213</TotalTime>
  <Words>1635</Words>
  <Application>Microsoft Macintosh PowerPoint</Application>
  <PresentationFormat>On-screen Show (16:9)</PresentationFormat>
  <Paragraphs>272</Paragraphs>
  <Slides>23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ElsevierSans</vt:lpstr>
      <vt:lpstr>Arial</vt:lpstr>
      <vt:lpstr>Comic Sans MS</vt:lpstr>
      <vt:lpstr>Helvetica</vt:lpstr>
      <vt:lpstr>Times New Roman</vt:lpstr>
      <vt:lpstr>UB Blue Bar</vt:lpstr>
      <vt:lpstr>Lecture 19 Elements of Machine Learning</vt:lpstr>
      <vt:lpstr>Machine learning (ML) is the study of algorithms that auto-improve via experience and data</vt:lpstr>
      <vt:lpstr>Machine learning (ML) is the study of algorithms that auto-improve via experience and data</vt:lpstr>
      <vt:lpstr>ML approaches are classified into supervised, unsupervised, and reinforcement learning </vt:lpstr>
      <vt:lpstr>Supervised learning separates into classification and regression, depending on the type of output</vt:lpstr>
      <vt:lpstr>The operation of a supervised ML algorithm is governed by a set of numeric parameters</vt:lpstr>
      <vt:lpstr>Training is the process of establishing parameter values, by minimizing a cost function</vt:lpstr>
      <vt:lpstr>Some data processing may be performed before starting the training and application</vt:lpstr>
      <vt:lpstr>Available data should be split into training, validation, and test sets</vt:lpstr>
      <vt:lpstr>Both over- and underfitting are bad</vt:lpstr>
      <vt:lpstr>Both over- and underfitting are bad</vt:lpstr>
      <vt:lpstr>Regularization calibrates ML models to prevent underfitting or overfitting</vt:lpstr>
      <vt:lpstr>Early stopping is another regularization method</vt:lpstr>
      <vt:lpstr>Early stopping is another regularization method</vt:lpstr>
      <vt:lpstr>We will examine three general approaches to formulating a machine-learning potential</vt:lpstr>
      <vt:lpstr>A model is linear if it has linear dependence on its parameters (not that it fits using linear functions)</vt:lpstr>
      <vt:lpstr>Ordinary least squares (OLS) is the basic, assumption-free optimization of a linear model</vt:lpstr>
      <vt:lpstr>Regularization is needed if the parameters exceed the number of data (XTX not invertible)</vt:lpstr>
      <vt:lpstr>Lasso regression does not allow a direct solution for the minimum cost</vt:lpstr>
      <vt:lpstr>General lasso case is also piecewise quadratic, but with more (2p) pieces</vt:lpstr>
      <vt:lpstr>Coordinate descent is a popular algorithm for finding lasso optimum</vt:lpstr>
      <vt:lpstr>Least angle regression selection (LARS) is a lasso solution that leads to sparse w (many zero)</vt:lpstr>
      <vt:lpstr>Suggested Reading/Viewing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19 Elements of Machine Learning</dc:title>
  <dc:creator>Microsoft Office User</dc:creator>
  <cp:lastModifiedBy>Microsoft Office User</cp:lastModifiedBy>
  <cp:revision>117</cp:revision>
  <dcterms:created xsi:type="dcterms:W3CDTF">2024-04-06T15:36:31Z</dcterms:created>
  <dcterms:modified xsi:type="dcterms:W3CDTF">2024-04-25T01:48:23Z</dcterms:modified>
</cp:coreProperties>
</file>