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86" r:id="rId2"/>
    <p:sldId id="542" r:id="rId3"/>
    <p:sldId id="546" r:id="rId4"/>
    <p:sldId id="560" r:id="rId5"/>
    <p:sldId id="552" r:id="rId6"/>
    <p:sldId id="548" r:id="rId7"/>
    <p:sldId id="561" r:id="rId8"/>
    <p:sldId id="567" r:id="rId9"/>
    <p:sldId id="566" r:id="rId10"/>
    <p:sldId id="565" r:id="rId11"/>
    <p:sldId id="549" r:id="rId12"/>
    <p:sldId id="556" r:id="rId13"/>
    <p:sldId id="551" r:id="rId14"/>
    <p:sldId id="558" r:id="rId15"/>
    <p:sldId id="547" r:id="rId16"/>
    <p:sldId id="553" r:id="rId17"/>
    <p:sldId id="554" r:id="rId18"/>
    <p:sldId id="568" r:id="rId19"/>
    <p:sldId id="564" r:id="rId20"/>
    <p:sldId id="555" r:id="rId21"/>
    <p:sldId id="563" r:id="rId22"/>
    <p:sldId id="559" r:id="rId23"/>
    <p:sldId id="529" r:id="rId24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15BBC"/>
    <a:srgbClr val="FF9300"/>
    <a:srgbClr val="F99394"/>
    <a:srgbClr val="FFFFFF"/>
    <a:srgbClr val="9898B7"/>
    <a:srgbClr val="3299FF"/>
    <a:srgbClr val="99FFCC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6" autoAdjust="0"/>
    <p:restoredTop sz="96405" autoAdjust="0"/>
  </p:normalViewPr>
  <p:slideViewPr>
    <p:cSldViewPr>
      <p:cViewPr>
        <p:scale>
          <a:sx n="155" d="100"/>
          <a:sy n="155" d="100"/>
        </p:scale>
        <p:origin x="720" y="4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5924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13" Type="http://schemas.openxmlformats.org/officeDocument/2006/relationships/image" Target="../media/image74.gif"/><Relationship Id="rId3" Type="http://schemas.openxmlformats.org/officeDocument/2006/relationships/image" Target="../media/image65.emf"/><Relationship Id="rId7" Type="http://schemas.openxmlformats.org/officeDocument/2006/relationships/image" Target="../media/image68.gif"/><Relationship Id="rId12" Type="http://schemas.openxmlformats.org/officeDocument/2006/relationships/image" Target="../media/image73.gif"/><Relationship Id="rId2" Type="http://schemas.openxmlformats.org/officeDocument/2006/relationships/oleObject" Target="../embeddings/oleObject1.bin"/><Relationship Id="rId16" Type="http://schemas.openxmlformats.org/officeDocument/2006/relationships/image" Target="../media/image77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gif"/><Relationship Id="rId11" Type="http://schemas.openxmlformats.org/officeDocument/2006/relationships/image" Target="../media/image72.gif"/><Relationship Id="rId5" Type="http://schemas.openxmlformats.org/officeDocument/2006/relationships/image" Target="../media/image67.gif"/><Relationship Id="rId15" Type="http://schemas.openxmlformats.org/officeDocument/2006/relationships/image" Target="../media/image76.gif"/><Relationship Id="rId10" Type="http://schemas.openxmlformats.org/officeDocument/2006/relationships/image" Target="../media/image71.gif"/><Relationship Id="rId4" Type="http://schemas.openxmlformats.org/officeDocument/2006/relationships/image" Target="../media/image66.gif"/><Relationship Id="rId9" Type="http://schemas.openxmlformats.org/officeDocument/2006/relationships/image" Target="../media/image70.gif"/><Relationship Id="rId14" Type="http://schemas.openxmlformats.org/officeDocument/2006/relationships/image" Target="../media/image75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emf"/><Relationship Id="rId3" Type="http://schemas.openxmlformats.org/officeDocument/2006/relationships/image" Target="../media/image84.emf"/><Relationship Id="rId7" Type="http://schemas.openxmlformats.org/officeDocument/2006/relationships/image" Target="../media/image87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png"/><Relationship Id="rId5" Type="http://schemas.openxmlformats.org/officeDocument/2006/relationships/image" Target="../media/image85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search.lib.buffalo.edu/permalink/01SUNY_BUF/9qhqtp/alma993926581180480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Lecture 17</a:t>
            </a:r>
            <a:br>
              <a:rPr lang="en-US" dirty="0"/>
            </a:br>
            <a:r>
              <a:rPr lang="en-US" dirty="0"/>
              <a:t>Electrostatics, Part 2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electric potential and field; polarization; van der Waals forces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FABAA-1FFE-0BB8-3115-EC19BDE1EF7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B1AA0-1D21-496C-874C-781C73D54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Interaction energy of multipole moments can also be given in </a:t>
            </a:r>
            <a:r>
              <a:rPr lang="en-US" dirty="0" err="1"/>
              <a:t>polytensor</a:t>
            </a:r>
            <a:r>
              <a:rPr lang="en-US" dirty="0"/>
              <a:t> framework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96ABB1-B67A-ACB0-6053-F9EAC4B45A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CC46F-1BD8-7260-6BB4-FF62F3E025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Electric moment vector (</a:t>
            </a:r>
            <a:r>
              <a:rPr lang="en-US" dirty="0" err="1"/>
              <a:t>polytensor</a:t>
            </a:r>
            <a:r>
              <a:rPr lang="en-US" dirty="0"/>
              <a:t>)     Interaction energy</a:t>
            </a:r>
          </a:p>
          <a:p>
            <a:endParaRPr lang="en-US" dirty="0"/>
          </a:p>
          <a:p>
            <a:r>
              <a:rPr lang="en-US" dirty="0"/>
              <a:t>Derivative matrix (rank-2 </a:t>
            </a:r>
            <a:r>
              <a:rPr lang="en-US" dirty="0" err="1"/>
              <a:t>polytensor</a:t>
            </a:r>
            <a:r>
              <a:rPr lang="en-US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4902ED-06C5-F836-077D-68B11BA3B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38" y="1517275"/>
            <a:ext cx="5257800" cy="4319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5D7471-3DB0-66FE-8C2A-91341809C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4734189"/>
            <a:ext cx="2503379" cy="245229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EA8DD67-F33C-F587-1D69-0E06D10DBF0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334000" y="4171950"/>
            <a:ext cx="81688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D4E93B8D-73AF-3D01-21A4-1B467FBC9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3724006"/>
            <a:ext cx="2777736" cy="6765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FBF557-D375-1B35-6C0E-0735630A9E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6419" y="3398629"/>
            <a:ext cx="425450" cy="135583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5A02E0-7CD6-6CE4-004C-C6087ACAA67D}"/>
              </a:ext>
            </a:extLst>
          </p:cNvPr>
          <p:cNvCxnSpPr>
            <a:cxnSpLocks/>
          </p:cNvCxnSpPr>
          <p:nvPr/>
        </p:nvCxnSpPr>
        <p:spPr bwMode="auto">
          <a:xfrm flipH="1">
            <a:off x="8610600" y="3553442"/>
            <a:ext cx="152400" cy="2247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1E98F2A-D34D-0187-8AEE-0BFB3A99B49A}"/>
              </a:ext>
            </a:extLst>
          </p:cNvPr>
          <p:cNvSpPr txBox="1"/>
          <p:nvPr/>
        </p:nvSpPr>
        <p:spPr>
          <a:xfrm>
            <a:off x="5907997" y="2277681"/>
            <a:ext cx="31549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0" dirty="0">
                <a:solidFill>
                  <a:srgbClr val="015BBC"/>
                </a:solidFill>
                <a:latin typeface="+mn-lt"/>
              </a:rPr>
              <a:t>E.g., d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ipole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-dipole special case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FA75E0-AC56-0AEC-4A4D-CE7A5DD9DC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33" y="2773883"/>
            <a:ext cx="5314155" cy="23066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D3F3EE-9ACD-3D32-9DEC-733C59555A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5792" y="2711861"/>
            <a:ext cx="2645236" cy="9109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50BB79-A2FF-61CB-BA8F-BAE88DB41D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9018" y="1590385"/>
            <a:ext cx="2170928" cy="31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32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4224-3EA0-8660-DB03-B49BF0EFD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305800" cy="895350"/>
          </a:xfrm>
        </p:spPr>
        <p:txBody>
          <a:bodyPr/>
          <a:lstStyle/>
          <a:p>
            <a:r>
              <a:rPr lang="en-US" i="1" dirty="0"/>
              <a:t>Polarizability</a:t>
            </a:r>
            <a:r>
              <a:rPr lang="en-US" dirty="0"/>
              <a:t> </a:t>
            </a:r>
            <a:r>
              <a:rPr lang="en-US" i="1" dirty="0"/>
              <a:t>tensor</a:t>
            </a:r>
            <a:r>
              <a:rPr lang="en-US" dirty="0"/>
              <a:t> quantifies how easily a molecule’s charge distribution can be changed</a:t>
            </a:r>
            <a:endParaRPr lang="en-US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5C1FE1-7E9C-DF40-BD23-EAB506F4BD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CDF86C-BC93-C572-EC07-5F74CFC7C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7750"/>
            <a:ext cx="9067800" cy="3581400"/>
          </a:xfrm>
          <a:ln>
            <a:noFill/>
          </a:ln>
        </p:spPr>
        <p:txBody>
          <a:bodyPr/>
          <a:lstStyle/>
          <a:p>
            <a:r>
              <a:rPr lang="en-US" dirty="0"/>
              <a:t>Induced dipole moment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Diagonalize </a:t>
            </a:r>
            <a:r>
              <a:rPr lang="el-GR" b="1" dirty="0"/>
              <a:t>α</a:t>
            </a:r>
            <a:r>
              <a:rPr lang="en-US" dirty="0"/>
              <a:t> and find</a:t>
            </a:r>
            <a:br>
              <a:rPr lang="en-US" dirty="0"/>
            </a:br>
            <a:r>
              <a:rPr lang="en-US" dirty="0"/>
              <a:t>principal axes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5A47C4-35BB-C206-C361-07B6834F6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581150"/>
            <a:ext cx="1739900" cy="36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E0C0DA-85F3-084B-D53B-4F9E8E517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2" y="1123950"/>
            <a:ext cx="3340100" cy="12827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58DB131-7CE0-8160-2E12-8258DE303088}"/>
              </a:ext>
            </a:extLst>
          </p:cNvPr>
          <p:cNvCxnSpPr>
            <a:cxnSpLocks/>
            <a:stCxn id="10" idx="1"/>
          </p:cNvCxnSpPr>
          <p:nvPr/>
        </p:nvCxnSpPr>
        <p:spPr bwMode="auto">
          <a:xfrm flipH="1" flipV="1">
            <a:off x="7300714" y="1471299"/>
            <a:ext cx="379511" cy="553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C033B54B-0D8C-67F2-5F54-7F5EFF3DA41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14400" y="3105150"/>
            <a:ext cx="289023" cy="29496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FF8196-576E-7560-FE98-5823CF8AA826}"/>
              </a:ext>
            </a:extLst>
          </p:cNvPr>
          <p:cNvSpPr txBox="1"/>
          <p:nvPr/>
        </p:nvSpPr>
        <p:spPr>
          <a:xfrm>
            <a:off x="7680225" y="1018778"/>
            <a:ext cx="1616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Induced dipole moment in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direction due to electric field in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direction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640C5BA-0B76-74BE-501F-A5F5F9875F9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911377" y="3105150"/>
            <a:ext cx="289023" cy="29496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18A1BE0-29F6-AB37-8503-85992751BF84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2552644"/>
            <a:ext cx="762000" cy="737419"/>
            <a:chOff x="5088" y="3744"/>
            <a:chExt cx="248" cy="2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3F85C41-73AF-3C46-2A5D-37AE3CE34BB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96" y="3744"/>
              <a:ext cx="240" cy="2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30C2568-537B-BB97-09A8-F850564D19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88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0134957-C45A-9F5A-C54D-FA94694A433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136" y="3840"/>
              <a:ext cx="144" cy="14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2BC7BA-3AF4-DC4A-34EA-D6A5518937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32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0524E59-D10A-7D47-7C58-FCF510D97111}"/>
              </a:ext>
            </a:extLst>
          </p:cNvPr>
          <p:cNvGrpSpPr/>
          <p:nvPr/>
        </p:nvGrpSpPr>
        <p:grpSpPr>
          <a:xfrm>
            <a:off x="2681748" y="2554214"/>
            <a:ext cx="737419" cy="713631"/>
            <a:chOff x="7752465" y="3787216"/>
            <a:chExt cx="393700" cy="3810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3DCFBC6-F11D-00DA-B538-70F46569F0C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65165" y="3787216"/>
              <a:ext cx="381000" cy="3810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C0F289B-A10B-04F1-8CE4-8EE6DDC58D2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52465" y="3837261"/>
              <a:ext cx="190500" cy="1905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59035AD-3F00-03FD-CA77-897DA7D5EF2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879465" y="3961108"/>
              <a:ext cx="207108" cy="207108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latin typeface="Times New Roman" panose="02020603050405020304" pitchFamily="18" charset="0"/>
                </a:rPr>
                <a:t>-</a:t>
              </a: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88DCD64-21BF-5251-77A7-76703CAD3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618882" y="2564794"/>
            <a:ext cx="0" cy="609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15BB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74178A1-94B1-567A-C864-F6A6053E82CA}"/>
              </a:ext>
            </a:extLst>
          </p:cNvPr>
          <p:cNvSpPr txBox="1"/>
          <p:nvPr/>
        </p:nvSpPr>
        <p:spPr>
          <a:xfrm>
            <a:off x="1453529" y="3085094"/>
            <a:ext cx="3879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l-GR" sz="2200" b="0" i="1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C48A2B7-BF49-7EAE-3FF8-BC572AB18C56}"/>
              </a:ext>
            </a:extLst>
          </p:cNvPr>
          <p:cNvCxnSpPr>
            <a:cxnSpLocks/>
          </p:cNvCxnSpPr>
          <p:nvPr/>
        </p:nvCxnSpPr>
        <p:spPr bwMode="auto">
          <a:xfrm flipH="1">
            <a:off x="2743239" y="2397539"/>
            <a:ext cx="6858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83BB777-00E2-BDF6-0B81-1922BBFCBEAA}"/>
              </a:ext>
            </a:extLst>
          </p:cNvPr>
          <p:cNvSpPr txBox="1"/>
          <p:nvPr/>
        </p:nvSpPr>
        <p:spPr>
          <a:xfrm>
            <a:off x="3377605" y="2182095"/>
            <a:ext cx="3879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AF579CE-F127-9CBE-3AA6-4DCBA4DC19BB}"/>
              </a:ext>
            </a:extLst>
          </p:cNvPr>
          <p:cNvSpPr txBox="1"/>
          <p:nvPr/>
        </p:nvSpPr>
        <p:spPr>
          <a:xfrm>
            <a:off x="2155370" y="2396703"/>
            <a:ext cx="740230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l-GR" sz="2200" b="0" i="1" u="none" strike="noStrike" kern="0" cap="none" spc="0" normalizeH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</a:t>
            </a:r>
            <a:r>
              <a:rPr kumimoji="0" lang="en-US" sz="2200" b="0" u="none" strike="noStrike" kern="0" cap="none" spc="0" normalizeH="0" baseline="-25000" noProof="0" dirty="0" err="1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</a:t>
            </a:r>
            <a:r>
              <a:rPr kumimoji="0" lang="en-US" sz="2200" b="0" i="0" u="none" strike="noStrike" kern="0" cap="none" spc="0" normalizeH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sz="2200" dirty="0">
              <a:solidFill>
                <a:srgbClr val="FF9300"/>
              </a:solidFill>
              <a:latin typeface="+mn-lt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F9FF972-933D-6247-A91D-0D0A95B84E13}"/>
              </a:ext>
            </a:extLst>
          </p:cNvPr>
          <p:cNvCxnSpPr>
            <a:cxnSpLocks/>
          </p:cNvCxnSpPr>
          <p:nvPr/>
        </p:nvCxnSpPr>
        <p:spPr bwMode="auto">
          <a:xfrm flipH="1">
            <a:off x="2499355" y="2498957"/>
            <a:ext cx="348142" cy="869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93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A081608-3AC9-68B9-3B67-5D9E8F01469C}"/>
              </a:ext>
            </a:extLst>
          </p:cNvPr>
          <p:cNvCxnSpPr>
            <a:cxnSpLocks/>
          </p:cNvCxnSpPr>
          <p:nvPr/>
        </p:nvCxnSpPr>
        <p:spPr bwMode="auto">
          <a:xfrm flipV="1">
            <a:off x="3749903" y="2575122"/>
            <a:ext cx="0" cy="609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15BBC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DA82041-7F6A-E879-C6B2-4564CD475CE5}"/>
              </a:ext>
            </a:extLst>
          </p:cNvPr>
          <p:cNvCxnSpPr>
            <a:cxnSpLocks/>
          </p:cNvCxnSpPr>
          <p:nvPr/>
        </p:nvCxnSpPr>
        <p:spPr bwMode="auto">
          <a:xfrm flipH="1">
            <a:off x="3401761" y="2592469"/>
            <a:ext cx="348142" cy="869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93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B5AA6BE-E8B6-0016-FB6B-4B5E1FFFD4A0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430495" y="2701041"/>
            <a:ext cx="295088" cy="4684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2E8B292-8E66-A0C3-D5A1-EF9FCC4D7E43}"/>
              </a:ext>
            </a:extLst>
          </p:cNvPr>
          <p:cNvSpPr txBox="1"/>
          <p:nvPr/>
        </p:nvSpPr>
        <p:spPr>
          <a:xfrm>
            <a:off x="3355468" y="2969990"/>
            <a:ext cx="740230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l-GR" sz="2200" b="0" i="1" u="none" strike="noStrike" kern="0" cap="none" spc="0" normalizeH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</a:t>
            </a:r>
            <a:r>
              <a:rPr kumimoji="0" lang="en-US" sz="2200" b="0" u="none" strike="noStrike" kern="0" cap="none" spc="0" normalizeH="0" baseline="-2500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tot</a:t>
            </a:r>
            <a:r>
              <a:rPr kumimoji="0" lang="en-US" sz="2200" b="0" i="0" u="none" strike="noStrike" kern="0" cap="none" spc="0" normalizeH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sz="2200" dirty="0">
              <a:solidFill>
                <a:srgbClr val="009900"/>
              </a:solidFill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C759E4-6A15-F773-5D06-D29C543C8EAA}"/>
              </a:ext>
            </a:extLst>
          </p:cNvPr>
          <p:cNvSpPr txBox="1"/>
          <p:nvPr/>
        </p:nvSpPr>
        <p:spPr>
          <a:xfrm>
            <a:off x="512957" y="2076873"/>
            <a:ext cx="12669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electric field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657F88E-B0C0-7B2C-BA0E-76206F8B7A90}"/>
              </a:ext>
            </a:extLst>
          </p:cNvPr>
          <p:cNvSpPr txBox="1"/>
          <p:nvPr/>
        </p:nvSpPr>
        <p:spPr>
          <a:xfrm>
            <a:off x="1637070" y="3012055"/>
            <a:ext cx="10502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“permanent” dipole moment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A285CCD1-8E8E-272B-3158-F56F3D6FF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4220" y="4329626"/>
            <a:ext cx="1817152" cy="699432"/>
          </a:xfrm>
          <a:prstGeom prst="rect">
            <a:avLst/>
          </a:prstGeom>
        </p:spPr>
      </p:pic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E2A791B-748F-5C8F-99A9-F643ED19C64A}"/>
              </a:ext>
            </a:extLst>
          </p:cNvPr>
          <p:cNvCxnSpPr/>
          <p:nvPr/>
        </p:nvCxnSpPr>
        <p:spPr bwMode="auto">
          <a:xfrm flipV="1">
            <a:off x="4541189" y="2492787"/>
            <a:ext cx="4278332" cy="349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3627E88-6858-BC14-B517-9E4910FED07E}"/>
              </a:ext>
            </a:extLst>
          </p:cNvPr>
          <p:cNvGrpSpPr/>
          <p:nvPr/>
        </p:nvGrpSpPr>
        <p:grpSpPr>
          <a:xfrm>
            <a:off x="4640480" y="2471808"/>
            <a:ext cx="4884520" cy="2638842"/>
            <a:chOff x="4640480" y="2471808"/>
            <a:chExt cx="4884520" cy="2638842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72796AC3-1BF3-BD3F-5DF7-4A8B869F5C34}"/>
                </a:ext>
              </a:extLst>
            </p:cNvPr>
            <p:cNvGrpSpPr/>
            <p:nvPr/>
          </p:nvGrpSpPr>
          <p:grpSpPr>
            <a:xfrm>
              <a:off x="6245262" y="3255923"/>
              <a:ext cx="3279738" cy="809824"/>
              <a:chOff x="3506675" y="4278933"/>
              <a:chExt cx="3279738" cy="809824"/>
            </a:xfrm>
          </p:grpSpPr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4DA42F1C-5BD5-3E71-918A-AB2E1B06FFB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304614" y="4797309"/>
                <a:ext cx="1124651" cy="828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14EA6915-0D7E-5190-4CA2-E45225FA4AB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293756" y="4656060"/>
                <a:ext cx="635269" cy="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1956622-A694-BD4E-44D9-87E7669AD8CD}"/>
                  </a:ext>
                </a:extLst>
              </p:cNvPr>
              <p:cNvSpPr txBox="1"/>
              <p:nvPr/>
            </p:nvSpPr>
            <p:spPr>
              <a:xfrm>
                <a:off x="4677176" y="4278933"/>
                <a:ext cx="118456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E=(1,0)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5BBC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</a:t>
                </a:r>
                <a:endParaRPr lang="en-US" sz="1600" dirty="0">
                  <a:solidFill>
                    <a:srgbClr val="015BBC"/>
                  </a:solidFill>
                  <a:latin typeface="+mn-lt"/>
                </a:endParaRPr>
              </a:p>
            </p:txBody>
          </p: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EF820EE5-AAB8-5CB7-511D-A6398DEFEBC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301569" y="4721109"/>
                <a:ext cx="1135509" cy="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93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C831BC30-10CE-14EF-F946-5876C90B83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06675" y="4329183"/>
                <a:ext cx="707397" cy="284684"/>
              </a:xfrm>
              <a:prstGeom prst="rect">
                <a:avLst/>
              </a:prstGeom>
            </p:spPr>
          </p:pic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47E463AA-BB4B-482B-0417-D4349A8A31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4298522" y="4290222"/>
                <a:ext cx="3047" cy="53553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E29251CD-CBE4-6986-A0BA-4D36D5B18601}"/>
                  </a:ext>
                </a:extLst>
              </p:cNvPr>
              <p:cNvSpPr txBox="1"/>
              <p:nvPr/>
            </p:nvSpPr>
            <p:spPr>
              <a:xfrm>
                <a:off x="5437078" y="4486783"/>
                <a:ext cx="134933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0" lang="el-GR" sz="1600" b="0" i="1" u="none" strike="noStrike" kern="0" cap="none" spc="0" normalizeH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μ</a:t>
                </a:r>
                <a:r>
                  <a:rPr kumimoji="0" lang="en-US" sz="1600" b="0" u="none" strike="noStrike" kern="0" cap="none" spc="0" normalizeH="0" baseline="-25000" noProof="0" dirty="0" err="1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ind</a:t>
                </a:r>
                <a:r>
                  <a:rPr kumimoji="0" lang="en-US" sz="1600" b="0" u="none" strike="noStrike" kern="0" cap="none" spc="0" normalizeH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=(2,0)</a:t>
                </a:r>
                <a:r>
                  <a:rPr kumimoji="0" lang="en-US" sz="1600" b="0" i="0" u="none" strike="noStrike" kern="0" cap="none" spc="0" normalizeH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</a:t>
                </a:r>
                <a:endParaRPr lang="en-US" sz="1600" dirty="0">
                  <a:solidFill>
                    <a:srgbClr val="FF9300"/>
                  </a:solidFill>
                  <a:latin typeface="+mn-lt"/>
                </a:endParaRPr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358CD661-CD4D-E583-3703-5712A987DE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01632" y="4826788"/>
                <a:ext cx="767840" cy="261969"/>
              </a:xfrm>
              <a:prstGeom prst="rect">
                <a:avLst/>
              </a:prstGeom>
            </p:spPr>
          </p:pic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8FB5EF4-8932-638D-0A8C-ED2A7E33D544}"/>
                </a:ext>
              </a:extLst>
            </p:cNvPr>
            <p:cNvSpPr txBox="1"/>
            <p:nvPr/>
          </p:nvSpPr>
          <p:spPr>
            <a:xfrm>
              <a:off x="4764823" y="3312634"/>
              <a:ext cx="14737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Field parallel to a principal axis:</a:t>
              </a:r>
            </a:p>
            <a:p>
              <a:r>
                <a:rPr lang="el-GR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sz="1200" baseline="-25000" dirty="0" err="1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</a:t>
              </a:r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parallel to field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D141365-1395-8574-40B6-E47A786EACE1}"/>
                </a:ext>
              </a:extLst>
            </p:cNvPr>
            <p:cNvSpPr txBox="1"/>
            <p:nvPr/>
          </p:nvSpPr>
          <p:spPr>
            <a:xfrm>
              <a:off x="4640480" y="4258954"/>
              <a:ext cx="1722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Field not parallel to a principal axis:</a:t>
              </a:r>
            </a:p>
            <a:p>
              <a:r>
                <a:rPr lang="el-GR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sz="1200" baseline="-25000" dirty="0" err="1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</a:t>
              </a:r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not parallel to field</a:t>
              </a:r>
            </a:p>
            <a:p>
              <a:endPara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CFB48A80-CB99-B486-2C74-5855E531A463}"/>
                </a:ext>
              </a:extLst>
            </p:cNvPr>
            <p:cNvGrpSpPr/>
            <p:nvPr/>
          </p:nvGrpSpPr>
          <p:grpSpPr>
            <a:xfrm>
              <a:off x="6245262" y="4052278"/>
              <a:ext cx="3121565" cy="1058372"/>
              <a:chOff x="3506675" y="4030385"/>
              <a:chExt cx="3121565" cy="1058372"/>
            </a:xfrm>
          </p:grpSpPr>
          <p:cxnSp>
            <p:nvCxnSpPr>
              <p:cNvPr id="79" name="Straight Arrow Connector 78">
                <a:extLst>
                  <a:ext uri="{FF2B5EF4-FFF2-40B4-BE49-F238E27FC236}">
                    <a16:creationId xmlns:a16="http://schemas.microsoft.com/office/drawing/2014/main" id="{A6ACEE66-63D3-5BAC-20F1-152280144E9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304614" y="4797309"/>
                <a:ext cx="1124651" cy="828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0" name="Straight Arrow Connector 79">
                <a:extLst>
                  <a:ext uri="{FF2B5EF4-FFF2-40B4-BE49-F238E27FC236}">
                    <a16:creationId xmlns:a16="http://schemas.microsoft.com/office/drawing/2014/main" id="{F81E48F6-D13E-D0E6-A2F7-EFE18A98F59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293756" y="4329183"/>
                <a:ext cx="536743" cy="468126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3F158896-C464-053D-C11B-3C0761D51412}"/>
                  </a:ext>
                </a:extLst>
              </p:cNvPr>
              <p:cNvSpPr txBox="1"/>
              <p:nvPr/>
            </p:nvSpPr>
            <p:spPr>
              <a:xfrm>
                <a:off x="4336358" y="4030385"/>
                <a:ext cx="118456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E=(1,1)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5BBC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</a:t>
                </a:r>
                <a:endParaRPr lang="en-US" sz="1600" dirty="0">
                  <a:solidFill>
                    <a:srgbClr val="015BBC"/>
                  </a:solidFill>
                  <a:latin typeface="+mn-lt"/>
                </a:endParaRPr>
              </a:p>
            </p:txBody>
          </p: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F62B0C81-D8DE-B81A-B254-00DB6BB45DF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293756" y="4356383"/>
                <a:ext cx="1005071" cy="440926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93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7AA72540-4B5D-EFB3-9C18-D96EE00480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06675" y="4329183"/>
                <a:ext cx="707397" cy="284684"/>
              </a:xfrm>
              <a:prstGeom prst="rect">
                <a:avLst/>
              </a:prstGeom>
            </p:spPr>
          </p:pic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F7C956D9-14E3-9863-ADA4-A3FD8E4ABF7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4298522" y="4290222"/>
                <a:ext cx="3047" cy="53553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76C9B843-0C43-8B89-6746-F834AB44BA6D}"/>
                  </a:ext>
                </a:extLst>
              </p:cNvPr>
              <p:cNvSpPr txBox="1"/>
              <p:nvPr/>
            </p:nvSpPr>
            <p:spPr>
              <a:xfrm>
                <a:off x="5278905" y="4153813"/>
                <a:ext cx="134933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0" lang="el-GR" sz="1600" b="0" i="1" u="none" strike="noStrike" kern="0" cap="none" spc="0" normalizeH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μ</a:t>
                </a:r>
                <a:r>
                  <a:rPr kumimoji="0" lang="en-US" sz="1600" b="0" u="none" strike="noStrike" kern="0" cap="none" spc="0" normalizeH="0" baseline="-25000" noProof="0" dirty="0" err="1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ind</a:t>
                </a:r>
                <a:r>
                  <a:rPr kumimoji="0" lang="en-US" sz="1600" b="0" u="none" strike="noStrike" kern="0" cap="none" spc="0" normalizeH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=(2,1)</a:t>
                </a:r>
                <a:r>
                  <a:rPr kumimoji="0" lang="en-US" sz="1600" b="0" i="0" u="none" strike="noStrike" kern="0" cap="none" spc="0" normalizeH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</a:t>
                </a:r>
                <a:endParaRPr lang="en-US" sz="1600" dirty="0">
                  <a:solidFill>
                    <a:srgbClr val="FF9300"/>
                  </a:solidFill>
                  <a:latin typeface="+mn-lt"/>
                </a:endParaRPr>
              </a:p>
            </p:txBody>
          </p:sp>
          <p:pic>
            <p:nvPicPr>
              <p:cNvPr id="86" name="Picture 85">
                <a:extLst>
                  <a:ext uri="{FF2B5EF4-FFF2-40B4-BE49-F238E27FC236}">
                    <a16:creationId xmlns:a16="http://schemas.microsoft.com/office/drawing/2014/main" id="{269D2FF6-682C-1D57-4AA3-FE00D9E4B3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01632" y="4826788"/>
                <a:ext cx="767840" cy="261969"/>
              </a:xfrm>
              <a:prstGeom prst="rect">
                <a:avLst/>
              </a:prstGeom>
            </p:spPr>
          </p:pic>
        </p:grp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831B2ADF-6C88-E45F-68A8-C2ABE8603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67692" y="2788840"/>
              <a:ext cx="1514285" cy="302857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0F6C3B37-20D6-C810-FFF4-264887640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78304" y="2794203"/>
              <a:ext cx="2521605" cy="238530"/>
            </a:xfrm>
            <a:prstGeom prst="rect">
              <a:avLst/>
            </a:prstGeom>
          </p:spPr>
        </p:pic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FE22617-079D-EC31-E6BD-039434E6C0E4}"/>
                </a:ext>
              </a:extLst>
            </p:cNvPr>
            <p:cNvSpPr txBox="1"/>
            <p:nvPr/>
          </p:nvSpPr>
          <p:spPr>
            <a:xfrm>
              <a:off x="5459268" y="2471808"/>
              <a:ext cx="6110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15BB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CO</a:t>
              </a:r>
              <a:r>
                <a:rPr kumimoji="0" lang="en-US" sz="1800" b="0" i="0" u="none" strike="noStrike" kern="0" cap="none" spc="0" normalizeH="0" baseline="-25000" noProof="0" dirty="0">
                  <a:ln>
                    <a:noFill/>
                  </a:ln>
                  <a:solidFill>
                    <a:srgbClr val="015BB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2</a:t>
              </a:r>
              <a:r>
                <a:rPr kumimoji="0" lang="en-US" sz="1800" b="0" i="0" u="none" strike="noStrike" kern="0" cap="none" spc="0" normalizeH="0" noProof="0" dirty="0">
                  <a:ln>
                    <a:noFill/>
                  </a:ln>
                  <a:solidFill>
                    <a:srgbClr val="015BB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endParaRPr lang="en-US" sz="1800" dirty="0">
                <a:solidFill>
                  <a:srgbClr val="015BBC"/>
                </a:solidFill>
                <a:latin typeface="+mn-lt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0D36209-F1CA-67E0-29BD-FE10A320199B}"/>
                </a:ext>
              </a:extLst>
            </p:cNvPr>
            <p:cNvSpPr txBox="1"/>
            <p:nvPr/>
          </p:nvSpPr>
          <p:spPr>
            <a:xfrm>
              <a:off x="8332070" y="3851326"/>
              <a:ext cx="76784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Example uses simple round numbers</a:t>
              </a:r>
              <a:endPara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4A0B7DB6-32EB-0C93-27D6-9B64B33B2C20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05721" y="3993926"/>
              <a:ext cx="379511" cy="5531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FCAA02C8-BF7F-4DE3-E471-00057F71716D}"/>
              </a:ext>
            </a:extLst>
          </p:cNvPr>
          <p:cNvSpPr txBox="1"/>
          <p:nvPr/>
        </p:nvSpPr>
        <p:spPr>
          <a:xfrm>
            <a:off x="-56536" y="1471299"/>
            <a:ext cx="12757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also do</a:t>
            </a:r>
            <a:r>
              <a:rPr lang="en-US" sz="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induced quadrupole, etc.</a:t>
            </a:r>
            <a:endParaRPr lang="en-US" sz="9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39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8">
            <a:extLst>
              <a:ext uri="{FF2B5EF4-FFF2-40B4-BE49-F238E27FC236}">
                <a16:creationId xmlns:a16="http://schemas.microsoft.com/office/drawing/2014/main" id="{3AAD23E7-6127-977C-042F-CB8791EFEAF8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6477000" y="1035627"/>
            <a:ext cx="1905000" cy="573141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B34404-F05B-F3F7-131F-7514E3FB6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Polarization energy considers work of inducing dipole as well as its final electrostatic interaction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FEF243-4C95-91BE-07DE-D3933466BD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A621DF-FB8D-F05C-E5FF-8A75319D35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Imagine inducing a dipole by moving </a:t>
            </a:r>
            <a:br>
              <a:rPr lang="en-US" dirty="0"/>
            </a:br>
            <a:r>
              <a:rPr lang="en-US" dirty="0"/>
              <a:t>a point charge reversibly along </a:t>
            </a:r>
            <a:r>
              <a:rPr lang="en-US" i="1" dirty="0"/>
              <a:t>x</a:t>
            </a:r>
          </a:p>
          <a:p>
            <a:r>
              <a:rPr lang="en-US" dirty="0"/>
              <a:t>Differential work:</a:t>
            </a:r>
          </a:p>
          <a:p>
            <a:r>
              <a:rPr lang="en-US" dirty="0"/>
              <a:t>Use d</a:t>
            </a:r>
            <a:r>
              <a:rPr lang="el-GR" i="1" dirty="0"/>
              <a:t>μ</a:t>
            </a:r>
            <a:r>
              <a:rPr lang="en-US" baseline="-25000" dirty="0" err="1"/>
              <a:t>ind</a:t>
            </a:r>
            <a:r>
              <a:rPr lang="en-US" dirty="0"/>
              <a:t> = </a:t>
            </a:r>
            <a:r>
              <a:rPr lang="el-GR" dirty="0"/>
              <a:t>α</a:t>
            </a:r>
            <a:r>
              <a:rPr lang="en-US" dirty="0"/>
              <a:t> </a:t>
            </a:r>
            <a:r>
              <a:rPr lang="en-US" dirty="0" err="1"/>
              <a:t>d</a:t>
            </a:r>
            <a:r>
              <a:rPr lang="en-US" i="1" dirty="0" err="1"/>
              <a:t>E</a:t>
            </a:r>
            <a:r>
              <a:rPr lang="en-US" dirty="0"/>
              <a:t> and integrate:</a:t>
            </a:r>
          </a:p>
          <a:p>
            <a:r>
              <a:rPr lang="en-US" dirty="0"/>
              <a:t>Energy of induced dipole in field: −</a:t>
            </a:r>
            <a:r>
              <a:rPr lang="el-GR" i="1" dirty="0"/>
              <a:t>μ</a:t>
            </a:r>
            <a:r>
              <a:rPr lang="en-US" baseline="-25000" dirty="0" err="1"/>
              <a:t>ind</a:t>
            </a:r>
            <a:r>
              <a:rPr lang="en-US" dirty="0"/>
              <a:t> </a:t>
            </a:r>
            <a:r>
              <a:rPr lang="en-US" i="1" dirty="0"/>
              <a:t>E</a:t>
            </a:r>
            <a:r>
              <a:rPr lang="en-US" dirty="0"/>
              <a:t> = −</a:t>
            </a:r>
            <a:r>
              <a:rPr lang="el-GR" i="1" dirty="0"/>
              <a:t>α</a:t>
            </a:r>
            <a:r>
              <a:rPr lang="en-US" dirty="0"/>
              <a:t> </a:t>
            </a:r>
            <a:r>
              <a:rPr lang="en-US" i="1" dirty="0"/>
              <a:t>E</a:t>
            </a:r>
            <a:r>
              <a:rPr lang="en-US" sz="1050" i="1" dirty="0"/>
              <a:t> </a:t>
            </a:r>
            <a:r>
              <a:rPr lang="en-US" baseline="30000" dirty="0"/>
              <a:t>2</a:t>
            </a:r>
            <a:r>
              <a:rPr lang="en-US" dirty="0"/>
              <a:t> </a:t>
            </a:r>
          </a:p>
          <a:p>
            <a:r>
              <a:rPr lang="en-US" dirty="0"/>
              <a:t>Net energy of induced dipole:</a:t>
            </a:r>
          </a:p>
          <a:p>
            <a:r>
              <a:rPr lang="en-US" dirty="0"/>
              <a:t>More generally: 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8CFEF1-25C2-2ED5-3BC8-8680B3B40934}"/>
              </a:ext>
            </a:extLst>
          </p:cNvPr>
          <p:cNvCxnSpPr>
            <a:cxnSpLocks/>
          </p:cNvCxnSpPr>
          <p:nvPr/>
        </p:nvCxnSpPr>
        <p:spPr bwMode="auto">
          <a:xfrm>
            <a:off x="6369054" y="1322198"/>
            <a:ext cx="2209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98B757-96A0-DED6-DA81-E616E094FC1C}"/>
              </a:ext>
            </a:extLst>
          </p:cNvPr>
          <p:cNvGrpSpPr/>
          <p:nvPr/>
        </p:nvGrpSpPr>
        <p:grpSpPr>
          <a:xfrm>
            <a:off x="6521454" y="1096425"/>
            <a:ext cx="381000" cy="461665"/>
            <a:chOff x="1524000" y="2512368"/>
            <a:chExt cx="381000" cy="46166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7168C6E-1BA9-B95D-7743-F418FCDEE784}"/>
                </a:ext>
              </a:extLst>
            </p:cNvPr>
            <p:cNvSpPr/>
            <p:nvPr/>
          </p:nvSpPr>
          <p:spPr bwMode="auto">
            <a:xfrm>
              <a:off x="1530355" y="2559055"/>
              <a:ext cx="368291" cy="368291"/>
            </a:xfrm>
            <a:prstGeom prst="ellipse">
              <a:avLst/>
            </a:prstGeom>
            <a:solidFill>
              <a:srgbClr val="F9939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214117-4853-1D74-A967-3B82E9748179}"/>
                </a:ext>
              </a:extLst>
            </p:cNvPr>
            <p:cNvSpPr txBox="1"/>
            <p:nvPr/>
          </p:nvSpPr>
          <p:spPr>
            <a:xfrm>
              <a:off x="1524000" y="2512368"/>
              <a:ext cx="38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−</a:t>
              </a:r>
              <a:r>
                <a:rPr lang="en-US" b="1" dirty="0"/>
                <a:t>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4FF9DF-F036-4703-2829-3E95AFE137F7}"/>
              </a:ext>
            </a:extLst>
          </p:cNvPr>
          <p:cNvGrpSpPr/>
          <p:nvPr/>
        </p:nvGrpSpPr>
        <p:grpSpPr>
          <a:xfrm>
            <a:off x="6515100" y="1091365"/>
            <a:ext cx="381000" cy="461665"/>
            <a:chOff x="1580911" y="2986385"/>
            <a:chExt cx="381000" cy="46166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AAAE10C-ABDA-E3D5-1E1C-29650320851C}"/>
                </a:ext>
              </a:extLst>
            </p:cNvPr>
            <p:cNvSpPr/>
            <p:nvPr/>
          </p:nvSpPr>
          <p:spPr bwMode="auto">
            <a:xfrm>
              <a:off x="1587266" y="3033072"/>
              <a:ext cx="368291" cy="368291"/>
            </a:xfrm>
            <a:prstGeom prst="ellipse">
              <a:avLst/>
            </a:prstGeom>
            <a:solidFill>
              <a:srgbClr val="9898B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324AB96-C0A1-D568-0923-C1D5002F6D1A}"/>
                </a:ext>
              </a:extLst>
            </p:cNvPr>
            <p:cNvSpPr txBox="1"/>
            <p:nvPr/>
          </p:nvSpPr>
          <p:spPr>
            <a:xfrm>
              <a:off x="1580911" y="2986385"/>
              <a:ext cx="38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+</a:t>
              </a:r>
              <a:r>
                <a:rPr lang="en-US" b="1" dirty="0"/>
                <a:t> </a:t>
              </a: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85501AD-A1C0-DE2D-B87A-FD7946907356}"/>
              </a:ext>
            </a:extLst>
          </p:cNvPr>
          <p:cNvCxnSpPr>
            <a:cxnSpLocks/>
          </p:cNvCxnSpPr>
          <p:nvPr/>
        </p:nvCxnSpPr>
        <p:spPr bwMode="auto">
          <a:xfrm>
            <a:off x="7093580" y="1735138"/>
            <a:ext cx="6858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9532E4D-B0B3-8D24-7E9D-B4A6A6A8DEFF}"/>
              </a:ext>
            </a:extLst>
          </p:cNvPr>
          <p:cNvSpPr txBox="1"/>
          <p:nvPr/>
        </p:nvSpPr>
        <p:spPr>
          <a:xfrm>
            <a:off x="7727946" y="1519694"/>
            <a:ext cx="3879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003EBF1-47D0-173C-1DA2-5DA8D61AD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0" y="2076135"/>
            <a:ext cx="4051300" cy="368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2463AE-8C21-1986-1389-DE0325403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454" y="3738561"/>
            <a:ext cx="3683000" cy="406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4F9361-75E6-5DC8-70AB-C9FBD21EED90}"/>
              </a:ext>
            </a:extLst>
          </p:cNvPr>
          <p:cNvSpPr txBox="1"/>
          <p:nvPr/>
        </p:nvSpPr>
        <p:spPr>
          <a:xfrm>
            <a:off x="8305800" y="1663314"/>
            <a:ext cx="8016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1200" baseline="-250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l-GR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B74D156-9101-A13A-CEBD-3DDD328FA0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600" y="4313990"/>
            <a:ext cx="4660900" cy="393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354096-A4D0-45BE-1AD7-6D65C914F1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525" y="2505250"/>
            <a:ext cx="4258713" cy="6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22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23457E-7 L 0.15886 -0.00154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3DA35-FB12-A00E-06F6-7A6789C40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variety of approaches can be used to model polarization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D611F1-2F15-83EF-35A0-B256893482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D8E8ED-14B0-1192-A127-E842E04B2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Fluctuating charge (FQ)</a:t>
            </a:r>
          </a:p>
          <a:p>
            <a:pPr lvl="1"/>
            <a:r>
              <a:rPr lang="en-US" dirty="0"/>
              <a:t>Charges change but don’t move</a:t>
            </a:r>
          </a:p>
          <a:p>
            <a:pPr lvl="1"/>
            <a:r>
              <a:rPr lang="en-US" dirty="0"/>
              <a:t>Limits on direction in which response can be made (e.g., out of plane)</a:t>
            </a:r>
          </a:p>
          <a:p>
            <a:r>
              <a:rPr lang="en-US" dirty="0"/>
              <a:t>Drude oscillator (DO)</a:t>
            </a:r>
          </a:p>
          <a:p>
            <a:pPr lvl="1"/>
            <a:r>
              <a:rPr lang="en-US" dirty="0"/>
              <a:t>Charges move, but don’t change</a:t>
            </a:r>
          </a:p>
          <a:p>
            <a:pPr lvl="1"/>
            <a:r>
              <a:rPr lang="en-US" dirty="0"/>
              <a:t>More interaction sites to process</a:t>
            </a:r>
          </a:p>
          <a:p>
            <a:r>
              <a:rPr lang="en-US" dirty="0"/>
              <a:t>Point dipole (PD)</a:t>
            </a:r>
          </a:p>
          <a:p>
            <a:pPr lvl="1"/>
            <a:r>
              <a:rPr lang="en-US" dirty="0"/>
              <a:t>Strength and direction of dipole responds to field</a:t>
            </a:r>
          </a:p>
          <a:p>
            <a:pPr lvl="1"/>
            <a:r>
              <a:rPr lang="en-US" dirty="0"/>
              <a:t>Can model anisotropic polarizability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F1EF4E6-E532-910C-A123-6A2F30244A21}"/>
              </a:ext>
            </a:extLst>
          </p:cNvPr>
          <p:cNvGrpSpPr/>
          <p:nvPr/>
        </p:nvGrpSpPr>
        <p:grpSpPr>
          <a:xfrm>
            <a:off x="4048315" y="1082959"/>
            <a:ext cx="1514285" cy="499451"/>
            <a:chOff x="3929157" y="1082959"/>
            <a:chExt cx="1514285" cy="49945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99628ED-6D4C-B5A3-C0F3-B00F5385C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157" y="1200150"/>
              <a:ext cx="1514285" cy="30285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F1A7DEA-723B-1D8D-928F-8DFE4B42204E}"/>
                </a:ext>
              </a:extLst>
            </p:cNvPr>
            <p:cNvSpPr txBox="1"/>
            <p:nvPr/>
          </p:nvSpPr>
          <p:spPr>
            <a:xfrm>
              <a:off x="4598287" y="1120745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+</a:t>
              </a:r>
              <a:r>
                <a:rPr lang="en-US" b="1" dirty="0"/>
                <a:t>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1B46C3-0EB2-D1B5-DC0A-CCDA0C460ADD}"/>
                </a:ext>
              </a:extLst>
            </p:cNvPr>
            <p:cNvSpPr txBox="1"/>
            <p:nvPr/>
          </p:nvSpPr>
          <p:spPr>
            <a:xfrm>
              <a:off x="5229632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FFF9ED-3A32-694D-A5BC-97785E06B272}"/>
                </a:ext>
              </a:extLst>
            </p:cNvPr>
            <p:cNvSpPr txBox="1"/>
            <p:nvPr/>
          </p:nvSpPr>
          <p:spPr>
            <a:xfrm>
              <a:off x="3970584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</p:grpSp>
      <p:sp>
        <p:nvSpPr>
          <p:cNvPr id="14" name="AutoShape 32">
            <a:extLst>
              <a:ext uri="{FF2B5EF4-FFF2-40B4-BE49-F238E27FC236}">
                <a16:creationId xmlns:a16="http://schemas.microsoft.com/office/drawing/2014/main" id="{456BFE02-39A9-D0AA-A57C-7B41CFA0F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1926" y="1161077"/>
            <a:ext cx="602304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2A1953B-1933-483E-A3E3-DD12A25E1764}"/>
              </a:ext>
            </a:extLst>
          </p:cNvPr>
          <p:cNvGrpSpPr/>
          <p:nvPr/>
        </p:nvGrpSpPr>
        <p:grpSpPr>
          <a:xfrm>
            <a:off x="6515723" y="796719"/>
            <a:ext cx="1555712" cy="923330"/>
            <a:chOff x="3929157" y="796719"/>
            <a:chExt cx="1555712" cy="92333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89A2324-4442-5E72-7048-9B166C410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157" y="1200150"/>
              <a:ext cx="1514285" cy="302857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157E6E9-853F-6720-896A-0AD794FCC8F3}"/>
                </a:ext>
              </a:extLst>
            </p:cNvPr>
            <p:cNvSpPr txBox="1"/>
            <p:nvPr/>
          </p:nvSpPr>
          <p:spPr>
            <a:xfrm>
              <a:off x="4606761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+</a:t>
              </a:r>
              <a:r>
                <a:rPr lang="en-US" b="1" dirty="0"/>
                <a:t>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4535734-89B6-9879-E612-F9FF9ADC6C6D}"/>
                </a:ext>
              </a:extLst>
            </p:cNvPr>
            <p:cNvSpPr txBox="1"/>
            <p:nvPr/>
          </p:nvSpPr>
          <p:spPr>
            <a:xfrm>
              <a:off x="5147667" y="796719"/>
              <a:ext cx="3372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solidFill>
                    <a:schemeClr val="bg1"/>
                  </a:solidFill>
                </a:rPr>
                <a:t>-</a:t>
              </a:r>
              <a:r>
                <a:rPr lang="en-US" sz="5400" b="1" dirty="0"/>
                <a:t>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233A300-8AC2-F188-9B4C-1CDF1BF85F6F}"/>
                </a:ext>
              </a:extLst>
            </p:cNvPr>
            <p:cNvSpPr txBox="1"/>
            <p:nvPr/>
          </p:nvSpPr>
          <p:spPr>
            <a:xfrm>
              <a:off x="3979058" y="1071438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</p:grpSp>
      <p:pic>
        <p:nvPicPr>
          <p:cNvPr id="22" name="Picture 2" descr="Chemical polarity - Wikipedia">
            <a:extLst>
              <a:ext uri="{FF2B5EF4-FFF2-40B4-BE49-F238E27FC236}">
                <a16:creationId xmlns:a16="http://schemas.microsoft.com/office/drawing/2014/main" id="{5318AE26-6962-196F-444A-787A37AC9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6882">
            <a:off x="8052818" y="1023732"/>
            <a:ext cx="1165339" cy="98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C80E7046-7F03-3AB3-9200-BF33A0E68DB8}"/>
              </a:ext>
            </a:extLst>
          </p:cNvPr>
          <p:cNvGrpSpPr/>
          <p:nvPr/>
        </p:nvGrpSpPr>
        <p:grpSpPr>
          <a:xfrm>
            <a:off x="4048315" y="2356603"/>
            <a:ext cx="1514285" cy="499451"/>
            <a:chOff x="3929157" y="1082959"/>
            <a:chExt cx="1514285" cy="49945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C6DA24F-E397-5252-1D31-945723961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157" y="1200150"/>
              <a:ext cx="1514285" cy="30285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6612FEF-A00C-5CF4-DF9A-153687C629F7}"/>
                </a:ext>
              </a:extLst>
            </p:cNvPr>
            <p:cNvSpPr txBox="1"/>
            <p:nvPr/>
          </p:nvSpPr>
          <p:spPr>
            <a:xfrm>
              <a:off x="4598287" y="1120745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+</a:t>
              </a:r>
              <a:r>
                <a:rPr lang="en-US" b="1" dirty="0"/>
                <a:t>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FB25A93-5C85-E38E-DE59-8997E21843BD}"/>
                </a:ext>
              </a:extLst>
            </p:cNvPr>
            <p:cNvSpPr txBox="1"/>
            <p:nvPr/>
          </p:nvSpPr>
          <p:spPr>
            <a:xfrm>
              <a:off x="5229632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2CBD337-D961-4A90-BFF1-D91BF2C47A46}"/>
                </a:ext>
              </a:extLst>
            </p:cNvPr>
            <p:cNvSpPr txBox="1"/>
            <p:nvPr/>
          </p:nvSpPr>
          <p:spPr>
            <a:xfrm>
              <a:off x="3970584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</p:grpSp>
      <p:sp>
        <p:nvSpPr>
          <p:cNvPr id="31" name="AutoShape 32">
            <a:extLst>
              <a:ext uri="{FF2B5EF4-FFF2-40B4-BE49-F238E27FC236}">
                <a16:creationId xmlns:a16="http://schemas.microsoft.com/office/drawing/2014/main" id="{A4EA16AD-1C12-46B3-6142-FF21AD861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3128" y="2397354"/>
            <a:ext cx="602304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D82FD1F-6A56-F342-3BC6-0BFFF6217F84}"/>
              </a:ext>
            </a:extLst>
          </p:cNvPr>
          <p:cNvGrpSpPr/>
          <p:nvPr/>
        </p:nvGrpSpPr>
        <p:grpSpPr>
          <a:xfrm>
            <a:off x="6519876" y="2337709"/>
            <a:ext cx="1514285" cy="499451"/>
            <a:chOff x="3929157" y="1082959"/>
            <a:chExt cx="1514285" cy="499451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CD31FBA-9F87-DE1C-CE2C-7CC5143AD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157" y="1200150"/>
              <a:ext cx="1514285" cy="302857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4FF8DA0-8631-4D0B-47F6-929F6C7AA3B2}"/>
                </a:ext>
              </a:extLst>
            </p:cNvPr>
            <p:cNvSpPr txBox="1"/>
            <p:nvPr/>
          </p:nvSpPr>
          <p:spPr>
            <a:xfrm>
              <a:off x="4598287" y="1120745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+</a:t>
              </a:r>
              <a:r>
                <a:rPr lang="en-US" b="1" dirty="0"/>
                <a:t>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77F9568-4E29-E041-7553-5D202ED9AB84}"/>
                </a:ext>
              </a:extLst>
            </p:cNvPr>
            <p:cNvSpPr txBox="1"/>
            <p:nvPr/>
          </p:nvSpPr>
          <p:spPr>
            <a:xfrm>
              <a:off x="5229632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3DA896F-D1EF-FAAD-D923-02326B14ED0C}"/>
                </a:ext>
              </a:extLst>
            </p:cNvPr>
            <p:cNvSpPr txBox="1"/>
            <p:nvPr/>
          </p:nvSpPr>
          <p:spPr>
            <a:xfrm>
              <a:off x="3970584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084E850-7854-380E-DEE8-72C8D7C960D3}"/>
              </a:ext>
            </a:extLst>
          </p:cNvPr>
          <p:cNvGrpSpPr/>
          <p:nvPr/>
        </p:nvGrpSpPr>
        <p:grpSpPr>
          <a:xfrm>
            <a:off x="6673349" y="2525684"/>
            <a:ext cx="160601" cy="135840"/>
            <a:chOff x="6673349" y="2525684"/>
            <a:chExt cx="160601" cy="13584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F0F1981A-C1EA-F048-2030-9D4A6A28B2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0827"/>
            <a:stretch/>
          </p:blipFill>
          <p:spPr>
            <a:xfrm rot="16200000">
              <a:off x="6637465" y="2561568"/>
              <a:ext cx="135747" cy="63979"/>
            </a:xfrm>
            <a:prstGeom prst="rect">
              <a:avLst/>
            </a:prstGeom>
          </p:spPr>
        </p:pic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CC5ED86-E9F7-B3C5-3927-E9788D1889DC}"/>
                </a:ext>
              </a:extLst>
            </p:cNvPr>
            <p:cNvSpPr/>
            <p:nvPr/>
          </p:nvSpPr>
          <p:spPr bwMode="auto">
            <a:xfrm>
              <a:off x="6723556" y="2551130"/>
              <a:ext cx="110394" cy="110394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B02F6C0-0A8E-0338-B7A3-6F4C582B17E2}"/>
              </a:ext>
            </a:extLst>
          </p:cNvPr>
          <p:cNvGrpSpPr/>
          <p:nvPr/>
        </p:nvGrpSpPr>
        <p:grpSpPr>
          <a:xfrm rot="915576">
            <a:off x="7290717" y="2574409"/>
            <a:ext cx="159006" cy="135747"/>
            <a:chOff x="6673349" y="2525684"/>
            <a:chExt cx="159006" cy="135747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C048EE6-521B-302A-E3F0-79FFDDF4F8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0827"/>
            <a:stretch/>
          </p:blipFill>
          <p:spPr>
            <a:xfrm rot="16200000">
              <a:off x="6637465" y="2561568"/>
              <a:ext cx="135747" cy="63979"/>
            </a:xfrm>
            <a:prstGeom prst="rect">
              <a:avLst/>
            </a:prstGeom>
          </p:spPr>
        </p:pic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15E9FBF-F020-0C02-49E4-EE7277DF6246}"/>
                </a:ext>
              </a:extLst>
            </p:cNvPr>
            <p:cNvSpPr/>
            <p:nvPr/>
          </p:nvSpPr>
          <p:spPr bwMode="auto">
            <a:xfrm>
              <a:off x="6725151" y="2552725"/>
              <a:ext cx="107204" cy="107204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147D498-D4A8-151E-931E-DDBA985C3032}"/>
              </a:ext>
            </a:extLst>
          </p:cNvPr>
          <p:cNvGrpSpPr/>
          <p:nvPr/>
        </p:nvGrpSpPr>
        <p:grpSpPr>
          <a:xfrm rot="1691391">
            <a:off x="7905463" y="2569177"/>
            <a:ext cx="165357" cy="140596"/>
            <a:chOff x="6673349" y="2525684"/>
            <a:chExt cx="165357" cy="140596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5FA344E-36A9-9E43-45F5-3C367DD4BE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0827"/>
            <a:stretch/>
          </p:blipFill>
          <p:spPr>
            <a:xfrm rot="16200000">
              <a:off x="6637465" y="2561568"/>
              <a:ext cx="135747" cy="63979"/>
            </a:xfrm>
            <a:prstGeom prst="rect">
              <a:avLst/>
            </a:prstGeom>
          </p:spPr>
        </p:pic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9359558-775C-1FA6-3E84-6FB7EC94FE9E}"/>
                </a:ext>
              </a:extLst>
            </p:cNvPr>
            <p:cNvSpPr/>
            <p:nvPr/>
          </p:nvSpPr>
          <p:spPr bwMode="auto">
            <a:xfrm>
              <a:off x="6718800" y="2546374"/>
              <a:ext cx="119906" cy="119906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pic>
        <p:nvPicPr>
          <p:cNvPr id="50" name="Picture 2" descr="Chemical polarity - Wikipedia">
            <a:extLst>
              <a:ext uri="{FF2B5EF4-FFF2-40B4-BE49-F238E27FC236}">
                <a16:creationId xmlns:a16="http://schemas.microsoft.com/office/drawing/2014/main" id="{E575DED3-E40E-4EDF-8872-B313D62B4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6882">
            <a:off x="7952781" y="2487311"/>
            <a:ext cx="1165339" cy="98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738C62F4-F8DE-C0A3-6E3F-F6642C7ED1C5}"/>
              </a:ext>
            </a:extLst>
          </p:cNvPr>
          <p:cNvSpPr txBox="1"/>
          <p:nvPr/>
        </p:nvSpPr>
        <p:spPr>
          <a:xfrm>
            <a:off x="6690740" y="2461719"/>
            <a:ext cx="1760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-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5547BC-8D6F-0899-F699-6E0B350BD58C}"/>
              </a:ext>
            </a:extLst>
          </p:cNvPr>
          <p:cNvSpPr txBox="1"/>
          <p:nvPr/>
        </p:nvSpPr>
        <p:spPr>
          <a:xfrm rot="915576">
            <a:off x="7307466" y="2517298"/>
            <a:ext cx="1760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-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340EC70-E5F9-11E7-9887-B34137B1EEA1}"/>
              </a:ext>
            </a:extLst>
          </p:cNvPr>
          <p:cNvSpPr txBox="1"/>
          <p:nvPr/>
        </p:nvSpPr>
        <p:spPr>
          <a:xfrm rot="1691391">
            <a:off x="7921793" y="2516358"/>
            <a:ext cx="1760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- 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06C697F-4407-5956-A48C-DF5B16F3F510}"/>
              </a:ext>
            </a:extLst>
          </p:cNvPr>
          <p:cNvGrpSpPr/>
          <p:nvPr/>
        </p:nvGrpSpPr>
        <p:grpSpPr>
          <a:xfrm>
            <a:off x="4048315" y="3761766"/>
            <a:ext cx="1514285" cy="499451"/>
            <a:chOff x="3929157" y="1082959"/>
            <a:chExt cx="1514285" cy="499451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731328D-4738-5DC6-3EC0-3DD501F26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157" y="1200150"/>
              <a:ext cx="1514285" cy="302857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C6724EC-674D-AA0E-D58B-9BB7310BA5C0}"/>
                </a:ext>
              </a:extLst>
            </p:cNvPr>
            <p:cNvSpPr txBox="1"/>
            <p:nvPr/>
          </p:nvSpPr>
          <p:spPr>
            <a:xfrm>
              <a:off x="4598287" y="1120745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+</a:t>
              </a:r>
              <a:r>
                <a:rPr lang="en-US" b="1" dirty="0"/>
                <a:t>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E607566-0C3E-CD67-16F9-E00129A69D50}"/>
                </a:ext>
              </a:extLst>
            </p:cNvPr>
            <p:cNvSpPr txBox="1"/>
            <p:nvPr/>
          </p:nvSpPr>
          <p:spPr>
            <a:xfrm>
              <a:off x="5229632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4B347DC-6E3F-C8E5-66F1-4D3358DBCB13}"/>
                </a:ext>
              </a:extLst>
            </p:cNvPr>
            <p:cNvSpPr txBox="1"/>
            <p:nvPr/>
          </p:nvSpPr>
          <p:spPr>
            <a:xfrm>
              <a:off x="3970584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</p:grpSp>
      <p:sp>
        <p:nvSpPr>
          <p:cNvPr id="63" name="AutoShape 32">
            <a:extLst>
              <a:ext uri="{FF2B5EF4-FFF2-40B4-BE49-F238E27FC236}">
                <a16:creationId xmlns:a16="http://schemas.microsoft.com/office/drawing/2014/main" id="{6621F542-567D-AD73-F94E-B45C652D6A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7169" y="3806999"/>
            <a:ext cx="602304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336" name="Group 14335">
            <a:extLst>
              <a:ext uri="{FF2B5EF4-FFF2-40B4-BE49-F238E27FC236}">
                <a16:creationId xmlns:a16="http://schemas.microsoft.com/office/drawing/2014/main" id="{D355AB5B-6BD3-78EE-4C49-D0F3A6FE2ADB}"/>
              </a:ext>
            </a:extLst>
          </p:cNvPr>
          <p:cNvGrpSpPr/>
          <p:nvPr/>
        </p:nvGrpSpPr>
        <p:grpSpPr>
          <a:xfrm>
            <a:off x="6522625" y="3710623"/>
            <a:ext cx="1514285" cy="461665"/>
            <a:chOff x="3929157" y="1082959"/>
            <a:chExt cx="1514285" cy="461665"/>
          </a:xfrm>
        </p:grpSpPr>
        <p:pic>
          <p:nvPicPr>
            <p:cNvPr id="14337" name="Picture 14336">
              <a:extLst>
                <a:ext uri="{FF2B5EF4-FFF2-40B4-BE49-F238E27FC236}">
                  <a16:creationId xmlns:a16="http://schemas.microsoft.com/office/drawing/2014/main" id="{92352C92-6847-D8A1-F5C4-F7234D1F4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157" y="1200150"/>
              <a:ext cx="1514285" cy="302857"/>
            </a:xfrm>
            <a:prstGeom prst="rect">
              <a:avLst/>
            </a:prstGeom>
          </p:spPr>
        </p:pic>
        <p:sp>
          <p:nvSpPr>
            <p:cNvPr id="14340" name="TextBox 14339">
              <a:extLst>
                <a:ext uri="{FF2B5EF4-FFF2-40B4-BE49-F238E27FC236}">
                  <a16:creationId xmlns:a16="http://schemas.microsoft.com/office/drawing/2014/main" id="{8E98E4C6-1173-6477-E15F-532DEE0B24BC}"/>
                </a:ext>
              </a:extLst>
            </p:cNvPr>
            <p:cNvSpPr txBox="1"/>
            <p:nvPr/>
          </p:nvSpPr>
          <p:spPr>
            <a:xfrm>
              <a:off x="5229632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  <p:sp>
          <p:nvSpPr>
            <p:cNvPr id="14341" name="TextBox 14340">
              <a:extLst>
                <a:ext uri="{FF2B5EF4-FFF2-40B4-BE49-F238E27FC236}">
                  <a16:creationId xmlns:a16="http://schemas.microsoft.com/office/drawing/2014/main" id="{6105B70B-EEA5-7A24-86C3-27326620C279}"/>
                </a:ext>
              </a:extLst>
            </p:cNvPr>
            <p:cNvSpPr txBox="1"/>
            <p:nvPr/>
          </p:nvSpPr>
          <p:spPr>
            <a:xfrm>
              <a:off x="3970584" y="1082959"/>
              <a:ext cx="176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-</a:t>
              </a:r>
              <a:r>
                <a:rPr lang="en-US" b="1" dirty="0"/>
                <a:t> </a:t>
              </a:r>
            </a:p>
          </p:txBody>
        </p:sp>
      </p:grpSp>
      <p:grpSp>
        <p:nvGrpSpPr>
          <p:cNvPr id="14362" name="Group 14361">
            <a:extLst>
              <a:ext uri="{FF2B5EF4-FFF2-40B4-BE49-F238E27FC236}">
                <a16:creationId xmlns:a16="http://schemas.microsoft.com/office/drawing/2014/main" id="{86E1E288-DF02-CF59-EE0A-891CE1321F7E}"/>
              </a:ext>
            </a:extLst>
          </p:cNvPr>
          <p:cNvGrpSpPr/>
          <p:nvPr/>
        </p:nvGrpSpPr>
        <p:grpSpPr>
          <a:xfrm rot="11477771" flipH="1" flipV="1">
            <a:off x="6805068" y="3939555"/>
            <a:ext cx="919640" cy="99382"/>
            <a:chOff x="6162261" y="1109779"/>
            <a:chExt cx="990600" cy="381000"/>
          </a:xfrm>
        </p:grpSpPr>
        <p:sp>
          <p:nvSpPr>
            <p:cNvPr id="14363" name="Oval 8">
              <a:extLst>
                <a:ext uri="{FF2B5EF4-FFF2-40B4-BE49-F238E27FC236}">
                  <a16:creationId xmlns:a16="http://schemas.microsoft.com/office/drawing/2014/main" id="{AF2CF4E0-E813-F817-AB18-AC3E2A9AE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14364" name="Straight Arrow Connector 14363">
              <a:extLst>
                <a:ext uri="{FF2B5EF4-FFF2-40B4-BE49-F238E27FC236}">
                  <a16:creationId xmlns:a16="http://schemas.microsoft.com/office/drawing/2014/main" id="{9488F62B-1260-6B6E-1139-2F62FDEAA3FC}"/>
                </a:ext>
              </a:extLst>
            </p:cNvPr>
            <p:cNvCxnSpPr>
              <a:cxnSpLocks/>
              <a:stCxn id="14363" idx="6"/>
              <a:endCxn id="14363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14342" name="Picture 2" descr="Chemical polarity - Wikipedia">
            <a:extLst>
              <a:ext uri="{FF2B5EF4-FFF2-40B4-BE49-F238E27FC236}">
                <a16:creationId xmlns:a16="http://schemas.microsoft.com/office/drawing/2014/main" id="{7A088E82-EC0B-0CA9-2113-ADFB615AD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6882">
            <a:off x="7863029" y="3888972"/>
            <a:ext cx="1165339" cy="98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TextBox 14345">
            <a:extLst>
              <a:ext uri="{FF2B5EF4-FFF2-40B4-BE49-F238E27FC236}">
                <a16:creationId xmlns:a16="http://schemas.microsoft.com/office/drawing/2014/main" id="{E69D6083-4F52-9423-F880-A5666744E8A6}"/>
              </a:ext>
            </a:extLst>
          </p:cNvPr>
          <p:cNvSpPr txBox="1"/>
          <p:nvPr/>
        </p:nvSpPr>
        <p:spPr>
          <a:xfrm>
            <a:off x="7191755" y="3748409"/>
            <a:ext cx="176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+</a:t>
            </a:r>
            <a:r>
              <a:rPr lang="en-US" b="1" dirty="0"/>
              <a:t> </a:t>
            </a:r>
          </a:p>
        </p:txBody>
      </p:sp>
      <p:grpSp>
        <p:nvGrpSpPr>
          <p:cNvPr id="14352" name="Group 14351">
            <a:extLst>
              <a:ext uri="{FF2B5EF4-FFF2-40B4-BE49-F238E27FC236}">
                <a16:creationId xmlns:a16="http://schemas.microsoft.com/office/drawing/2014/main" id="{B343A81C-B8D1-BC8C-A924-CA1075FA1CB4}"/>
              </a:ext>
            </a:extLst>
          </p:cNvPr>
          <p:cNvGrpSpPr/>
          <p:nvPr/>
        </p:nvGrpSpPr>
        <p:grpSpPr>
          <a:xfrm>
            <a:off x="6286696" y="1418136"/>
            <a:ext cx="808088" cy="569815"/>
            <a:chOff x="6286696" y="1418136"/>
            <a:chExt cx="808088" cy="569815"/>
          </a:xfrm>
        </p:grpSpPr>
        <p:cxnSp>
          <p:nvCxnSpPr>
            <p:cNvPr id="14347" name="Straight Arrow Connector 14346">
              <a:extLst>
                <a:ext uri="{FF2B5EF4-FFF2-40B4-BE49-F238E27FC236}">
                  <a16:creationId xmlns:a16="http://schemas.microsoft.com/office/drawing/2014/main" id="{8C074BE2-5B69-9A04-CEEF-6ACAF93EB18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0654" y="1418136"/>
              <a:ext cx="51159" cy="2655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348" name="TextBox 14347">
              <a:extLst>
                <a:ext uri="{FF2B5EF4-FFF2-40B4-BE49-F238E27FC236}">
                  <a16:creationId xmlns:a16="http://schemas.microsoft.com/office/drawing/2014/main" id="{AEE1C96D-4CF2-3D05-FDE8-0A9A4285EFD5}"/>
                </a:ext>
              </a:extLst>
            </p:cNvPr>
            <p:cNvSpPr txBox="1"/>
            <p:nvPr/>
          </p:nvSpPr>
          <p:spPr>
            <a:xfrm>
              <a:off x="6286696" y="1618619"/>
              <a:ext cx="80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Smaller charge here</a:t>
              </a:r>
            </a:p>
          </p:txBody>
        </p:sp>
      </p:grpSp>
      <p:grpSp>
        <p:nvGrpSpPr>
          <p:cNvPr id="14353" name="Group 14352">
            <a:extLst>
              <a:ext uri="{FF2B5EF4-FFF2-40B4-BE49-F238E27FC236}">
                <a16:creationId xmlns:a16="http://schemas.microsoft.com/office/drawing/2014/main" id="{D6BE7A1A-EC1C-6688-4D76-8939E96F07C3}"/>
              </a:ext>
            </a:extLst>
          </p:cNvPr>
          <p:cNvGrpSpPr/>
          <p:nvPr/>
        </p:nvGrpSpPr>
        <p:grpSpPr>
          <a:xfrm>
            <a:off x="7495163" y="1386606"/>
            <a:ext cx="808088" cy="569815"/>
            <a:chOff x="6286696" y="1418136"/>
            <a:chExt cx="808088" cy="569815"/>
          </a:xfrm>
        </p:grpSpPr>
        <p:cxnSp>
          <p:nvCxnSpPr>
            <p:cNvPr id="14354" name="Straight Arrow Connector 14353">
              <a:extLst>
                <a:ext uri="{FF2B5EF4-FFF2-40B4-BE49-F238E27FC236}">
                  <a16:creationId xmlns:a16="http://schemas.microsoft.com/office/drawing/2014/main" id="{0386CEE7-BF9A-E1E2-FB3B-AAA59B1482F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0654" y="1418136"/>
              <a:ext cx="51159" cy="2655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355" name="TextBox 14354">
              <a:extLst>
                <a:ext uri="{FF2B5EF4-FFF2-40B4-BE49-F238E27FC236}">
                  <a16:creationId xmlns:a16="http://schemas.microsoft.com/office/drawing/2014/main" id="{61A3A5D2-694A-2470-B15E-26A82C8E4348}"/>
                </a:ext>
              </a:extLst>
            </p:cNvPr>
            <p:cNvSpPr txBox="1"/>
            <p:nvPr/>
          </p:nvSpPr>
          <p:spPr>
            <a:xfrm>
              <a:off x="6286696" y="1618619"/>
              <a:ext cx="80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Larger charge here</a:t>
              </a:r>
            </a:p>
          </p:txBody>
        </p:sp>
      </p:grpSp>
      <p:grpSp>
        <p:nvGrpSpPr>
          <p:cNvPr id="14356" name="Group 14355">
            <a:extLst>
              <a:ext uri="{FF2B5EF4-FFF2-40B4-BE49-F238E27FC236}">
                <a16:creationId xmlns:a16="http://schemas.microsoft.com/office/drawing/2014/main" id="{46F6A449-60EC-98D7-5BD5-590FB2868A91}"/>
              </a:ext>
            </a:extLst>
          </p:cNvPr>
          <p:cNvGrpSpPr/>
          <p:nvPr/>
        </p:nvGrpSpPr>
        <p:grpSpPr>
          <a:xfrm>
            <a:off x="6991033" y="2716027"/>
            <a:ext cx="808088" cy="569815"/>
            <a:chOff x="6286696" y="1418136"/>
            <a:chExt cx="808088" cy="569815"/>
          </a:xfrm>
        </p:grpSpPr>
        <p:cxnSp>
          <p:nvCxnSpPr>
            <p:cNvPr id="14357" name="Straight Arrow Connector 14356">
              <a:extLst>
                <a:ext uri="{FF2B5EF4-FFF2-40B4-BE49-F238E27FC236}">
                  <a16:creationId xmlns:a16="http://schemas.microsoft.com/office/drawing/2014/main" id="{C9A3E82C-6F20-A33A-153C-83D566C7EF8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0654" y="1418136"/>
              <a:ext cx="51159" cy="2655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358" name="TextBox 14357">
              <a:extLst>
                <a:ext uri="{FF2B5EF4-FFF2-40B4-BE49-F238E27FC236}">
                  <a16:creationId xmlns:a16="http://schemas.microsoft.com/office/drawing/2014/main" id="{17C0D598-FAEC-0696-55B3-E7BACEE5EEA2}"/>
                </a:ext>
              </a:extLst>
            </p:cNvPr>
            <p:cNvSpPr txBox="1"/>
            <p:nvPr/>
          </p:nvSpPr>
          <p:spPr>
            <a:xfrm>
              <a:off x="6286696" y="1618619"/>
              <a:ext cx="80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Drude charges</a:t>
              </a:r>
            </a:p>
          </p:txBody>
        </p:sp>
      </p:grpSp>
      <p:grpSp>
        <p:nvGrpSpPr>
          <p:cNvPr id="14365" name="Group 14364">
            <a:extLst>
              <a:ext uri="{FF2B5EF4-FFF2-40B4-BE49-F238E27FC236}">
                <a16:creationId xmlns:a16="http://schemas.microsoft.com/office/drawing/2014/main" id="{30394FEF-7EA7-DC46-2CCA-845BB89B1086}"/>
              </a:ext>
            </a:extLst>
          </p:cNvPr>
          <p:cNvGrpSpPr/>
          <p:nvPr/>
        </p:nvGrpSpPr>
        <p:grpSpPr>
          <a:xfrm>
            <a:off x="6770468" y="4036094"/>
            <a:ext cx="808088" cy="569815"/>
            <a:chOff x="6286696" y="1418136"/>
            <a:chExt cx="808088" cy="569815"/>
          </a:xfrm>
        </p:grpSpPr>
        <p:cxnSp>
          <p:nvCxnSpPr>
            <p:cNvPr id="14366" name="Straight Arrow Connector 14365">
              <a:extLst>
                <a:ext uri="{FF2B5EF4-FFF2-40B4-BE49-F238E27FC236}">
                  <a16:creationId xmlns:a16="http://schemas.microsoft.com/office/drawing/2014/main" id="{1B4A29BB-47D5-532E-A3F2-3DDB3380F77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0654" y="1418136"/>
              <a:ext cx="51159" cy="2655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367" name="TextBox 14366">
              <a:extLst>
                <a:ext uri="{FF2B5EF4-FFF2-40B4-BE49-F238E27FC236}">
                  <a16:creationId xmlns:a16="http://schemas.microsoft.com/office/drawing/2014/main" id="{7336BB7A-4818-D1AD-583C-A5317228D2CE}"/>
                </a:ext>
              </a:extLst>
            </p:cNvPr>
            <p:cNvSpPr txBox="1"/>
            <p:nvPr/>
          </p:nvSpPr>
          <p:spPr>
            <a:xfrm>
              <a:off x="6286696" y="1618619"/>
              <a:ext cx="80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Induced dipole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7781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FFB49-A6F9-DC89-1777-62B32B07A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principle, induced electrostatic features need to be converged to self-consistency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FC714B-5371-B522-96BF-6691B5501F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21549-9519-1446-62B8-AE39D773A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895350"/>
            <a:ext cx="8763000" cy="3581400"/>
          </a:xfrm>
        </p:spPr>
        <p:txBody>
          <a:bodyPr/>
          <a:lstStyle/>
          <a:p>
            <a:r>
              <a:rPr lang="en-US" dirty="0"/>
              <a:t>A direct solution is possible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But the matrices are very large, 3</a:t>
            </a:r>
            <a:r>
              <a:rPr lang="en-US" i="1" dirty="0"/>
              <a:t>N</a:t>
            </a:r>
            <a:r>
              <a:rPr lang="en-US" dirty="0"/>
              <a:t> × 3</a:t>
            </a:r>
            <a:r>
              <a:rPr lang="en-US" i="1" dirty="0"/>
              <a:t>N</a:t>
            </a:r>
          </a:p>
          <a:p>
            <a:pPr lvl="1"/>
            <a:r>
              <a:rPr lang="en-US" i="1" dirty="0"/>
              <a:t>E.g., for N = 3</a:t>
            </a:r>
          </a:p>
          <a:p>
            <a:endParaRPr lang="en-US" i="1" dirty="0"/>
          </a:p>
          <a:p>
            <a:endParaRPr lang="en-US" i="1" dirty="0"/>
          </a:p>
          <a:p>
            <a:r>
              <a:rPr lang="en-US" dirty="0"/>
              <a:t>Usually iteration is used instead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0367C0-DCD1-65E0-44D1-8EC51D384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28750"/>
            <a:ext cx="7772400" cy="11845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F6E16C-F766-342C-5E43-66768EA86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56" y="3643685"/>
            <a:ext cx="2445096" cy="8378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52C3E1-F6AB-CB16-4595-2E4B03B5F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8452" y="3478822"/>
            <a:ext cx="2705100" cy="953437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B41DE61-BDB0-0D87-7F0F-F5E294BA122C}"/>
              </a:ext>
            </a:extLst>
          </p:cNvPr>
          <p:cNvCxnSpPr>
            <a:cxnSpLocks/>
          </p:cNvCxnSpPr>
          <p:nvPr/>
        </p:nvCxnSpPr>
        <p:spPr bwMode="auto">
          <a:xfrm flipH="1">
            <a:off x="4800600" y="3181350"/>
            <a:ext cx="694311" cy="36052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0F79F06A-3378-A812-518E-92D7D8F36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4911" y="2884812"/>
            <a:ext cx="2829844" cy="5128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F132507-ABF0-CC73-E7BD-872BF836D2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3962" y="3673795"/>
            <a:ext cx="933575" cy="124110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F169385-70BF-EF7D-EEB0-4DB5982B0F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0392" y="3459676"/>
            <a:ext cx="1302706" cy="159905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D94E047-0CF4-67F2-5E27-0DEDA52A5B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9719" y="2167414"/>
            <a:ext cx="2307498" cy="30138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C787882-F944-E684-3E05-1426157E448E}"/>
              </a:ext>
            </a:extLst>
          </p:cNvPr>
          <p:cNvSpPr txBox="1"/>
          <p:nvPr/>
        </p:nvSpPr>
        <p:spPr>
          <a:xfrm>
            <a:off x="7308093" y="2571750"/>
            <a:ext cx="1705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(need to double check this)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7DC3667-0364-789E-B2C9-BA139345D18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36693" y="2509562"/>
            <a:ext cx="464307" cy="9908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56187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ED50FC-6D0A-839B-402B-2643AE23B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514350"/>
          </a:xfrm>
        </p:spPr>
        <p:txBody>
          <a:bodyPr/>
          <a:lstStyle/>
          <a:p>
            <a:r>
              <a:rPr lang="en-US" dirty="0"/>
              <a:t>Electrostatics for some simple molecules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2B22CC-FCD7-A358-B7A9-4361AA1BD3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634FC52-DA70-28BC-0CF6-F9421DC96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517025"/>
              </p:ext>
            </p:extLst>
          </p:nvPr>
        </p:nvGraphicFramePr>
        <p:xfrm>
          <a:off x="1752600" y="646351"/>
          <a:ext cx="4991100" cy="473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18643600" imgH="17691100" progId="Word.Document.8">
                  <p:embed/>
                </p:oleObj>
              </mc:Choice>
              <mc:Fallback>
                <p:oleObj name="Document" r:id="rId2" imgW="18643600" imgH="17691100" progId="Word.Document.8">
                  <p:embed/>
                  <p:pic>
                    <p:nvPicPr>
                      <p:cNvPr id="481285" name="Object 5">
                        <a:extLst>
                          <a:ext uri="{FF2B5EF4-FFF2-40B4-BE49-F238E27FC236}">
                            <a16:creationId xmlns:a16="http://schemas.microsoft.com/office/drawing/2014/main" id="{ED6B769D-745D-7D3C-C8F1-CDA990200A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646351"/>
                        <a:ext cx="4991100" cy="4733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7">
            <a:extLst>
              <a:ext uri="{FF2B5EF4-FFF2-40B4-BE49-F238E27FC236}">
                <a16:creationId xmlns:a16="http://schemas.microsoft.com/office/drawing/2014/main" id="{FD868443-47C2-E5A1-D735-8F3AAFDE7A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6902" y="1962150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8">
            <a:extLst>
              <a:ext uri="{FF2B5EF4-FFF2-40B4-BE49-F238E27FC236}">
                <a16:creationId xmlns:a16="http://schemas.microsoft.com/office/drawing/2014/main" id="{B1304235-10D1-3CAD-621F-1A3BA960D4E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2516090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F2AD98D0-DBD4-BFC3-63C1-8C3E8A14D6E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4054" y="4400550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8D612C6E-49A2-2A26-5574-021201DFDD8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4853" y="4400716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Line 14">
            <a:extLst>
              <a:ext uri="{FF2B5EF4-FFF2-40B4-BE49-F238E27FC236}">
                <a16:creationId xmlns:a16="http://schemas.microsoft.com/office/drawing/2014/main" id="{6B8EA448-D553-5D98-BC57-59B65305D8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0" y="3105150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13">
            <a:extLst>
              <a:ext uri="{FF2B5EF4-FFF2-40B4-BE49-F238E27FC236}">
                <a16:creationId xmlns:a16="http://schemas.microsoft.com/office/drawing/2014/main" id="{5A293C14-8DBA-AE69-7D75-C7C7F552EBB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0" y="2516090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Line 12">
            <a:extLst>
              <a:ext uri="{FF2B5EF4-FFF2-40B4-BE49-F238E27FC236}">
                <a16:creationId xmlns:a16="http://schemas.microsoft.com/office/drawing/2014/main" id="{2BD78710-E4DC-EAAB-8ADC-E0FE9F34FF3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4853" y="2812940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Line 9">
            <a:extLst>
              <a:ext uri="{FF2B5EF4-FFF2-40B4-BE49-F238E27FC236}">
                <a16:creationId xmlns:a16="http://schemas.microsoft.com/office/drawing/2014/main" id="{1A3FF2AC-5859-3FAE-7FE0-549ED27FEF8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4054" y="4127556"/>
            <a:ext cx="304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B66E0A3-5011-A9D4-7CBE-87BB446493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27981">
            <a:off x="1219311" y="2399955"/>
            <a:ext cx="345187" cy="3835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BD1BF62-6D04-8F02-D34F-B87ECF3DC5A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283517">
            <a:off x="374579" y="2148314"/>
            <a:ext cx="830696" cy="2999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281AA15-DC82-CB34-62ED-555791FD311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101" y="2729119"/>
            <a:ext cx="1058325" cy="21166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6B4FCA0-CDF8-C009-CC05-642A4B82545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200" y="1917712"/>
            <a:ext cx="574132" cy="189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29D3373-D826-079B-BC0F-82FFA72FE13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32452">
            <a:off x="494288" y="1559005"/>
            <a:ext cx="686262" cy="3050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511CAB-F189-0056-43CB-04B91EAECFF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1959" y="3094466"/>
            <a:ext cx="533400" cy="3230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8F6871-E872-11DE-84DC-220C7FC0A5B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2121" y="1047750"/>
            <a:ext cx="114300" cy="1149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238E4B-F52A-A874-054F-B7C3B7AECB8A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0559" y="1312369"/>
            <a:ext cx="173441" cy="17440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F44AA8-1F4A-26E7-5899-C030A38175E8}"/>
              </a:ext>
            </a:extLst>
          </p:cNvPr>
          <p:cNvSpPr txBox="1"/>
          <p:nvPr/>
        </p:nvSpPr>
        <p:spPr>
          <a:xfrm>
            <a:off x="-24699" y="797462"/>
            <a:ext cx="609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not to scale!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485BC45-39B6-B498-B096-7AE6E3E99202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DEF0FF"/>
              </a:clrFrom>
              <a:clrTo>
                <a:srgbClr val="DEF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428" y="3571150"/>
            <a:ext cx="494931" cy="5320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C680BC2-C0AF-1062-7729-BAF781F33685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DEF0FF"/>
              </a:clrFrom>
              <a:clrTo>
                <a:srgbClr val="DEF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806" y="3731727"/>
            <a:ext cx="629322" cy="7429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A497E5A-26D9-5839-D4AD-ECB7814C50F2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55499">
            <a:off x="995409" y="4091516"/>
            <a:ext cx="786500" cy="6794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7981042-B907-1384-3E11-95D4F5117CCC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DEF0FF"/>
              </a:clrFrom>
              <a:clrTo>
                <a:srgbClr val="DEF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315" y="4682410"/>
            <a:ext cx="658221" cy="4881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D48C1F5-27D6-4071-959A-14983D1E35B8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DEF0FF"/>
              </a:clrFrom>
              <a:clrTo>
                <a:srgbClr val="DEF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016" y="4609913"/>
            <a:ext cx="521841" cy="33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86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B055A-BC32-5E57-DC8A-98459C3A2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Short-range repulsion is due to exchange and Coulomb effects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7523CC-6AE9-AE0E-DF64-F5BDFFB626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F84847-1639-8EC4-BFAF-57602C961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047750"/>
            <a:ext cx="8839201" cy="3581400"/>
          </a:xfrm>
        </p:spPr>
        <p:txBody>
          <a:bodyPr/>
          <a:lstStyle/>
          <a:p>
            <a:r>
              <a:rPr lang="en-US" dirty="0"/>
              <a:t>Approach of molecules causes distortion</a:t>
            </a:r>
            <a:br>
              <a:rPr lang="en-US" dirty="0"/>
            </a:br>
            <a:r>
              <a:rPr lang="en-US" dirty="0"/>
              <a:t>of electron clouds, as they avoid each </a:t>
            </a:r>
            <a:br>
              <a:rPr lang="en-US" dirty="0"/>
            </a:br>
            <a:r>
              <a:rPr lang="en-US" dirty="0"/>
              <a:t>other due to Pauli exclusion</a:t>
            </a:r>
          </a:p>
          <a:p>
            <a:pPr lvl="1"/>
            <a:r>
              <a:rPr lang="en-US" dirty="0"/>
              <a:t>This increases the energy of the pair</a:t>
            </a:r>
          </a:p>
          <a:p>
            <a:pPr lvl="1"/>
            <a:r>
              <a:rPr lang="en-US" dirty="0"/>
              <a:t>Also, shifted electron clouds attract nuclei </a:t>
            </a:r>
            <a:br>
              <a:rPr lang="en-US" dirty="0"/>
            </a:br>
            <a:r>
              <a:rPr lang="en-US" dirty="0"/>
              <a:t>in a direction that pulls molecules apart</a:t>
            </a:r>
          </a:p>
          <a:p>
            <a:r>
              <a:rPr lang="en-US" dirty="0"/>
              <a:t>Theory provides little guidance on form of model</a:t>
            </a:r>
          </a:p>
          <a:p>
            <a:pPr lvl="1"/>
            <a:r>
              <a:rPr lang="en-US" dirty="0"/>
              <a:t>Total repulsion energy drops quickly (exponentially) with separation</a:t>
            </a:r>
          </a:p>
          <a:p>
            <a:pPr lvl="1"/>
            <a:r>
              <a:rPr lang="en-US" dirty="0"/>
              <a:t>Not expressible in terms of properties of individual atoms</a:t>
            </a:r>
          </a:p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501149D-AD7F-DED9-12B9-5F6264CB2155}"/>
              </a:ext>
            </a:extLst>
          </p:cNvPr>
          <p:cNvGrpSpPr/>
          <p:nvPr/>
        </p:nvGrpSpPr>
        <p:grpSpPr>
          <a:xfrm rot="16200000">
            <a:off x="6616429" y="984521"/>
            <a:ext cx="2088681" cy="2824739"/>
            <a:chOff x="6477000" y="1657350"/>
            <a:chExt cx="2088681" cy="282473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90CC2CC-7BC5-0C47-A82E-52A8A4366256}"/>
                </a:ext>
              </a:extLst>
            </p:cNvPr>
            <p:cNvGrpSpPr/>
            <p:nvPr/>
          </p:nvGrpSpPr>
          <p:grpSpPr>
            <a:xfrm>
              <a:off x="6477000" y="1657350"/>
              <a:ext cx="2088681" cy="762000"/>
              <a:chOff x="304800" y="2571750"/>
              <a:chExt cx="2088681" cy="76200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30432FBE-B40F-63A7-7C30-C49BB59C3FA8}"/>
                  </a:ext>
                </a:extLst>
              </p:cNvPr>
              <p:cNvSpPr/>
              <p:nvPr/>
            </p:nvSpPr>
            <p:spPr bwMode="auto">
              <a:xfrm>
                <a:off x="1631481" y="2571750"/>
                <a:ext cx="762000" cy="762000"/>
              </a:xfrm>
              <a:prstGeom prst="ellipse">
                <a:avLst/>
              </a:prstGeom>
              <a:solidFill>
                <a:srgbClr val="015BB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02A73E31-3E16-81F5-914B-6CB6A1C3355E}"/>
                  </a:ext>
                </a:extLst>
              </p:cNvPr>
              <p:cNvSpPr/>
              <p:nvPr/>
            </p:nvSpPr>
            <p:spPr bwMode="auto">
              <a:xfrm>
                <a:off x="304800" y="2571750"/>
                <a:ext cx="762000" cy="762000"/>
              </a:xfrm>
              <a:prstGeom prst="ellipse">
                <a:avLst/>
              </a:prstGeom>
              <a:solidFill>
                <a:srgbClr val="015BB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F2C201B-F774-3C7D-0CF9-19B0C4836AC8}"/>
                </a:ext>
              </a:extLst>
            </p:cNvPr>
            <p:cNvGrpSpPr/>
            <p:nvPr/>
          </p:nvGrpSpPr>
          <p:grpSpPr>
            <a:xfrm>
              <a:off x="6798584" y="3709411"/>
              <a:ext cx="1386097" cy="772678"/>
              <a:chOff x="3986527" y="2561073"/>
              <a:chExt cx="1386097" cy="772678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6862567A-740B-00DA-C6CB-1FF28952825F}"/>
                  </a:ext>
                </a:extLst>
              </p:cNvPr>
              <p:cNvSpPr/>
              <p:nvPr/>
            </p:nvSpPr>
            <p:spPr bwMode="auto">
              <a:xfrm>
                <a:off x="3986527" y="2561074"/>
                <a:ext cx="670065" cy="772677"/>
              </a:xfrm>
              <a:custGeom>
                <a:avLst/>
                <a:gdLst>
                  <a:gd name="connsiteX0" fmla="*/ 764783 w 765697"/>
                  <a:gd name="connsiteY0" fmla="*/ 377338 h 772577"/>
                  <a:gd name="connsiteX1" fmla="*/ 681656 w 765697"/>
                  <a:gd name="connsiteY1" fmla="*/ 127957 h 772577"/>
                  <a:gd name="connsiteX2" fmla="*/ 462502 w 765697"/>
                  <a:gd name="connsiteY2" fmla="*/ 7044 h 772577"/>
                  <a:gd name="connsiteX3" fmla="*/ 190449 w 765697"/>
                  <a:gd name="connsiteY3" fmla="*/ 37272 h 772577"/>
                  <a:gd name="connsiteX4" fmla="*/ 46866 w 765697"/>
                  <a:gd name="connsiteY4" fmla="*/ 226198 h 772577"/>
                  <a:gd name="connsiteX5" fmla="*/ 1523 w 765697"/>
                  <a:gd name="connsiteY5" fmla="*/ 422681 h 772577"/>
                  <a:gd name="connsiteX6" fmla="*/ 92208 w 765697"/>
                  <a:gd name="connsiteY6" fmla="*/ 641834 h 772577"/>
                  <a:gd name="connsiteX7" fmla="*/ 296247 w 765697"/>
                  <a:gd name="connsiteY7" fmla="*/ 770304 h 772577"/>
                  <a:gd name="connsiteX8" fmla="*/ 636314 w 765697"/>
                  <a:gd name="connsiteY8" fmla="*/ 694733 h 772577"/>
                  <a:gd name="connsiteX9" fmla="*/ 764783 w 765697"/>
                  <a:gd name="connsiteY9" fmla="*/ 377338 h 772577"/>
                  <a:gd name="connsiteX0" fmla="*/ 579957 w 683917"/>
                  <a:gd name="connsiteY0" fmla="*/ 406521 h 772083"/>
                  <a:gd name="connsiteX1" fmla="*/ 681656 w 683917"/>
                  <a:gd name="connsiteY1" fmla="*/ 127957 h 772083"/>
                  <a:gd name="connsiteX2" fmla="*/ 462502 w 683917"/>
                  <a:gd name="connsiteY2" fmla="*/ 7044 h 772083"/>
                  <a:gd name="connsiteX3" fmla="*/ 190449 w 683917"/>
                  <a:gd name="connsiteY3" fmla="*/ 37272 h 772083"/>
                  <a:gd name="connsiteX4" fmla="*/ 46866 w 683917"/>
                  <a:gd name="connsiteY4" fmla="*/ 226198 h 772083"/>
                  <a:gd name="connsiteX5" fmla="*/ 1523 w 683917"/>
                  <a:gd name="connsiteY5" fmla="*/ 422681 h 772083"/>
                  <a:gd name="connsiteX6" fmla="*/ 92208 w 683917"/>
                  <a:gd name="connsiteY6" fmla="*/ 641834 h 772083"/>
                  <a:gd name="connsiteX7" fmla="*/ 296247 w 683917"/>
                  <a:gd name="connsiteY7" fmla="*/ 770304 h 772083"/>
                  <a:gd name="connsiteX8" fmla="*/ 636314 w 683917"/>
                  <a:gd name="connsiteY8" fmla="*/ 694733 h 772083"/>
                  <a:gd name="connsiteX9" fmla="*/ 579957 w 683917"/>
                  <a:gd name="connsiteY9" fmla="*/ 406521 h 772083"/>
                  <a:gd name="connsiteX0" fmla="*/ 579957 w 648999"/>
                  <a:gd name="connsiteY0" fmla="*/ 406521 h 772083"/>
                  <a:gd name="connsiteX1" fmla="*/ 613562 w 648999"/>
                  <a:gd name="connsiteY1" fmla="*/ 127957 h 772083"/>
                  <a:gd name="connsiteX2" fmla="*/ 462502 w 648999"/>
                  <a:gd name="connsiteY2" fmla="*/ 7044 h 772083"/>
                  <a:gd name="connsiteX3" fmla="*/ 190449 w 648999"/>
                  <a:gd name="connsiteY3" fmla="*/ 37272 h 772083"/>
                  <a:gd name="connsiteX4" fmla="*/ 46866 w 648999"/>
                  <a:gd name="connsiteY4" fmla="*/ 226198 h 772083"/>
                  <a:gd name="connsiteX5" fmla="*/ 1523 w 648999"/>
                  <a:gd name="connsiteY5" fmla="*/ 422681 h 772083"/>
                  <a:gd name="connsiteX6" fmla="*/ 92208 w 648999"/>
                  <a:gd name="connsiteY6" fmla="*/ 641834 h 772083"/>
                  <a:gd name="connsiteX7" fmla="*/ 296247 w 648999"/>
                  <a:gd name="connsiteY7" fmla="*/ 770304 h 772083"/>
                  <a:gd name="connsiteX8" fmla="*/ 636314 w 648999"/>
                  <a:gd name="connsiteY8" fmla="*/ 694733 h 772083"/>
                  <a:gd name="connsiteX9" fmla="*/ 579957 w 648999"/>
                  <a:gd name="connsiteY9" fmla="*/ 406521 h 772083"/>
                  <a:gd name="connsiteX0" fmla="*/ 579957 w 760342"/>
                  <a:gd name="connsiteY0" fmla="*/ 406521 h 772083"/>
                  <a:gd name="connsiteX1" fmla="*/ 613562 w 760342"/>
                  <a:gd name="connsiteY1" fmla="*/ 127957 h 772083"/>
                  <a:gd name="connsiteX2" fmla="*/ 462502 w 760342"/>
                  <a:gd name="connsiteY2" fmla="*/ 7044 h 772083"/>
                  <a:gd name="connsiteX3" fmla="*/ 190449 w 760342"/>
                  <a:gd name="connsiteY3" fmla="*/ 37272 h 772083"/>
                  <a:gd name="connsiteX4" fmla="*/ 46866 w 760342"/>
                  <a:gd name="connsiteY4" fmla="*/ 226198 h 772083"/>
                  <a:gd name="connsiteX5" fmla="*/ 1523 w 760342"/>
                  <a:gd name="connsiteY5" fmla="*/ 422681 h 772083"/>
                  <a:gd name="connsiteX6" fmla="*/ 92208 w 760342"/>
                  <a:gd name="connsiteY6" fmla="*/ 641834 h 772083"/>
                  <a:gd name="connsiteX7" fmla="*/ 296247 w 760342"/>
                  <a:gd name="connsiteY7" fmla="*/ 770304 h 772083"/>
                  <a:gd name="connsiteX8" fmla="*/ 753046 w 760342"/>
                  <a:gd name="connsiteY8" fmla="*/ 694733 h 772083"/>
                  <a:gd name="connsiteX9" fmla="*/ 579957 w 760342"/>
                  <a:gd name="connsiteY9" fmla="*/ 406521 h 772083"/>
                  <a:gd name="connsiteX0" fmla="*/ 579957 w 760150"/>
                  <a:gd name="connsiteY0" fmla="*/ 405805 h 771367"/>
                  <a:gd name="connsiteX1" fmla="*/ 652473 w 760150"/>
                  <a:gd name="connsiteY1" fmla="*/ 117513 h 771367"/>
                  <a:gd name="connsiteX2" fmla="*/ 462502 w 760150"/>
                  <a:gd name="connsiteY2" fmla="*/ 6328 h 771367"/>
                  <a:gd name="connsiteX3" fmla="*/ 190449 w 760150"/>
                  <a:gd name="connsiteY3" fmla="*/ 36556 h 771367"/>
                  <a:gd name="connsiteX4" fmla="*/ 46866 w 760150"/>
                  <a:gd name="connsiteY4" fmla="*/ 225482 h 771367"/>
                  <a:gd name="connsiteX5" fmla="*/ 1523 w 760150"/>
                  <a:gd name="connsiteY5" fmla="*/ 421965 h 771367"/>
                  <a:gd name="connsiteX6" fmla="*/ 92208 w 760150"/>
                  <a:gd name="connsiteY6" fmla="*/ 641118 h 771367"/>
                  <a:gd name="connsiteX7" fmla="*/ 296247 w 760150"/>
                  <a:gd name="connsiteY7" fmla="*/ 769588 h 771367"/>
                  <a:gd name="connsiteX8" fmla="*/ 753046 w 760150"/>
                  <a:gd name="connsiteY8" fmla="*/ 694017 h 771367"/>
                  <a:gd name="connsiteX9" fmla="*/ 579957 w 760150"/>
                  <a:gd name="connsiteY9" fmla="*/ 405805 h 771367"/>
                  <a:gd name="connsiteX0" fmla="*/ 579957 w 655453"/>
                  <a:gd name="connsiteY0" fmla="*/ 405805 h 771990"/>
                  <a:gd name="connsiteX1" fmla="*/ 652473 w 655453"/>
                  <a:gd name="connsiteY1" fmla="*/ 117513 h 771990"/>
                  <a:gd name="connsiteX2" fmla="*/ 462502 w 655453"/>
                  <a:gd name="connsiteY2" fmla="*/ 6328 h 771990"/>
                  <a:gd name="connsiteX3" fmla="*/ 190449 w 655453"/>
                  <a:gd name="connsiteY3" fmla="*/ 36556 h 771990"/>
                  <a:gd name="connsiteX4" fmla="*/ 46866 w 655453"/>
                  <a:gd name="connsiteY4" fmla="*/ 225482 h 771990"/>
                  <a:gd name="connsiteX5" fmla="*/ 1523 w 655453"/>
                  <a:gd name="connsiteY5" fmla="*/ 421965 h 771990"/>
                  <a:gd name="connsiteX6" fmla="*/ 92208 w 655453"/>
                  <a:gd name="connsiteY6" fmla="*/ 641118 h 771990"/>
                  <a:gd name="connsiteX7" fmla="*/ 296247 w 655453"/>
                  <a:gd name="connsiteY7" fmla="*/ 769588 h 771990"/>
                  <a:gd name="connsiteX8" fmla="*/ 597403 w 655453"/>
                  <a:gd name="connsiteY8" fmla="*/ 703744 h 771990"/>
                  <a:gd name="connsiteX9" fmla="*/ 579957 w 655453"/>
                  <a:gd name="connsiteY9" fmla="*/ 405805 h 771990"/>
                  <a:gd name="connsiteX0" fmla="*/ 630564 w 706060"/>
                  <a:gd name="connsiteY0" fmla="*/ 406130 h 772315"/>
                  <a:gd name="connsiteX1" fmla="*/ 703080 w 706060"/>
                  <a:gd name="connsiteY1" fmla="*/ 117838 h 772315"/>
                  <a:gd name="connsiteX2" fmla="*/ 513109 w 706060"/>
                  <a:gd name="connsiteY2" fmla="*/ 6653 h 772315"/>
                  <a:gd name="connsiteX3" fmla="*/ 241056 w 706060"/>
                  <a:gd name="connsiteY3" fmla="*/ 36881 h 772315"/>
                  <a:gd name="connsiteX4" fmla="*/ 9924 w 706060"/>
                  <a:gd name="connsiteY4" fmla="*/ 235535 h 772315"/>
                  <a:gd name="connsiteX5" fmla="*/ 52130 w 706060"/>
                  <a:gd name="connsiteY5" fmla="*/ 422290 h 772315"/>
                  <a:gd name="connsiteX6" fmla="*/ 142815 w 706060"/>
                  <a:gd name="connsiteY6" fmla="*/ 641443 h 772315"/>
                  <a:gd name="connsiteX7" fmla="*/ 346854 w 706060"/>
                  <a:gd name="connsiteY7" fmla="*/ 769913 h 772315"/>
                  <a:gd name="connsiteX8" fmla="*/ 648010 w 706060"/>
                  <a:gd name="connsiteY8" fmla="*/ 704069 h 772315"/>
                  <a:gd name="connsiteX9" fmla="*/ 630564 w 706060"/>
                  <a:gd name="connsiteY9" fmla="*/ 406130 h 772315"/>
                  <a:gd name="connsiteX0" fmla="*/ 642282 w 717778"/>
                  <a:gd name="connsiteY0" fmla="*/ 406130 h 772315"/>
                  <a:gd name="connsiteX1" fmla="*/ 714798 w 717778"/>
                  <a:gd name="connsiteY1" fmla="*/ 117838 h 772315"/>
                  <a:gd name="connsiteX2" fmla="*/ 524827 w 717778"/>
                  <a:gd name="connsiteY2" fmla="*/ 6653 h 772315"/>
                  <a:gd name="connsiteX3" fmla="*/ 252774 w 717778"/>
                  <a:gd name="connsiteY3" fmla="*/ 36881 h 772315"/>
                  <a:gd name="connsiteX4" fmla="*/ 21642 w 717778"/>
                  <a:gd name="connsiteY4" fmla="*/ 235535 h 772315"/>
                  <a:gd name="connsiteX5" fmla="*/ 24937 w 717778"/>
                  <a:gd name="connsiteY5" fmla="*/ 480656 h 772315"/>
                  <a:gd name="connsiteX6" fmla="*/ 154533 w 717778"/>
                  <a:gd name="connsiteY6" fmla="*/ 641443 h 772315"/>
                  <a:gd name="connsiteX7" fmla="*/ 358572 w 717778"/>
                  <a:gd name="connsiteY7" fmla="*/ 769913 h 772315"/>
                  <a:gd name="connsiteX8" fmla="*/ 659728 w 717778"/>
                  <a:gd name="connsiteY8" fmla="*/ 704069 h 772315"/>
                  <a:gd name="connsiteX9" fmla="*/ 642282 w 717778"/>
                  <a:gd name="connsiteY9" fmla="*/ 406130 h 772315"/>
                  <a:gd name="connsiteX0" fmla="*/ 640871 w 716367"/>
                  <a:gd name="connsiteY0" fmla="*/ 406130 h 772315"/>
                  <a:gd name="connsiteX1" fmla="*/ 713387 w 716367"/>
                  <a:gd name="connsiteY1" fmla="*/ 117838 h 772315"/>
                  <a:gd name="connsiteX2" fmla="*/ 523416 w 716367"/>
                  <a:gd name="connsiteY2" fmla="*/ 6653 h 772315"/>
                  <a:gd name="connsiteX3" fmla="*/ 251363 w 716367"/>
                  <a:gd name="connsiteY3" fmla="*/ 36881 h 772315"/>
                  <a:gd name="connsiteX4" fmla="*/ 20231 w 716367"/>
                  <a:gd name="connsiteY4" fmla="*/ 235535 h 772315"/>
                  <a:gd name="connsiteX5" fmla="*/ 23526 w 716367"/>
                  <a:gd name="connsiteY5" fmla="*/ 480656 h 772315"/>
                  <a:gd name="connsiteX6" fmla="*/ 123939 w 716367"/>
                  <a:gd name="connsiteY6" fmla="*/ 699809 h 772315"/>
                  <a:gd name="connsiteX7" fmla="*/ 357161 w 716367"/>
                  <a:gd name="connsiteY7" fmla="*/ 769913 h 772315"/>
                  <a:gd name="connsiteX8" fmla="*/ 658317 w 716367"/>
                  <a:gd name="connsiteY8" fmla="*/ 704069 h 772315"/>
                  <a:gd name="connsiteX9" fmla="*/ 640871 w 716367"/>
                  <a:gd name="connsiteY9" fmla="*/ 406130 h 772315"/>
                  <a:gd name="connsiteX0" fmla="*/ 640871 w 675946"/>
                  <a:gd name="connsiteY0" fmla="*/ 405411 h 771596"/>
                  <a:gd name="connsiteX1" fmla="*/ 645294 w 675946"/>
                  <a:gd name="connsiteY1" fmla="*/ 107391 h 771596"/>
                  <a:gd name="connsiteX2" fmla="*/ 523416 w 675946"/>
                  <a:gd name="connsiteY2" fmla="*/ 5934 h 771596"/>
                  <a:gd name="connsiteX3" fmla="*/ 251363 w 675946"/>
                  <a:gd name="connsiteY3" fmla="*/ 36162 h 771596"/>
                  <a:gd name="connsiteX4" fmla="*/ 20231 w 675946"/>
                  <a:gd name="connsiteY4" fmla="*/ 234816 h 771596"/>
                  <a:gd name="connsiteX5" fmla="*/ 23526 w 675946"/>
                  <a:gd name="connsiteY5" fmla="*/ 479937 h 771596"/>
                  <a:gd name="connsiteX6" fmla="*/ 123939 w 675946"/>
                  <a:gd name="connsiteY6" fmla="*/ 699090 h 771596"/>
                  <a:gd name="connsiteX7" fmla="*/ 357161 w 675946"/>
                  <a:gd name="connsiteY7" fmla="*/ 769194 h 771596"/>
                  <a:gd name="connsiteX8" fmla="*/ 658317 w 675946"/>
                  <a:gd name="connsiteY8" fmla="*/ 703350 h 771596"/>
                  <a:gd name="connsiteX9" fmla="*/ 640871 w 675946"/>
                  <a:gd name="connsiteY9" fmla="*/ 405411 h 771596"/>
                  <a:gd name="connsiteX0" fmla="*/ 640871 w 660164"/>
                  <a:gd name="connsiteY0" fmla="*/ 405411 h 772677"/>
                  <a:gd name="connsiteX1" fmla="*/ 645294 w 660164"/>
                  <a:gd name="connsiteY1" fmla="*/ 107391 h 772677"/>
                  <a:gd name="connsiteX2" fmla="*/ 523416 w 660164"/>
                  <a:gd name="connsiteY2" fmla="*/ 5934 h 772677"/>
                  <a:gd name="connsiteX3" fmla="*/ 251363 w 660164"/>
                  <a:gd name="connsiteY3" fmla="*/ 36162 h 772677"/>
                  <a:gd name="connsiteX4" fmla="*/ 20231 w 660164"/>
                  <a:gd name="connsiteY4" fmla="*/ 234816 h 772677"/>
                  <a:gd name="connsiteX5" fmla="*/ 23526 w 660164"/>
                  <a:gd name="connsiteY5" fmla="*/ 479937 h 772677"/>
                  <a:gd name="connsiteX6" fmla="*/ 123939 w 660164"/>
                  <a:gd name="connsiteY6" fmla="*/ 699090 h 772677"/>
                  <a:gd name="connsiteX7" fmla="*/ 357161 w 660164"/>
                  <a:gd name="connsiteY7" fmla="*/ 769194 h 772677"/>
                  <a:gd name="connsiteX8" fmla="*/ 638861 w 660164"/>
                  <a:gd name="connsiteY8" fmla="*/ 713077 h 772677"/>
                  <a:gd name="connsiteX9" fmla="*/ 640871 w 660164"/>
                  <a:gd name="connsiteY9" fmla="*/ 405411 h 772677"/>
                  <a:gd name="connsiteX0" fmla="*/ 650772 w 670065"/>
                  <a:gd name="connsiteY0" fmla="*/ 405411 h 772677"/>
                  <a:gd name="connsiteX1" fmla="*/ 655195 w 670065"/>
                  <a:gd name="connsiteY1" fmla="*/ 107391 h 772677"/>
                  <a:gd name="connsiteX2" fmla="*/ 533317 w 670065"/>
                  <a:gd name="connsiteY2" fmla="*/ 5934 h 772677"/>
                  <a:gd name="connsiteX3" fmla="*/ 261264 w 670065"/>
                  <a:gd name="connsiteY3" fmla="*/ 36162 h 772677"/>
                  <a:gd name="connsiteX4" fmla="*/ 30132 w 670065"/>
                  <a:gd name="connsiteY4" fmla="*/ 234816 h 772677"/>
                  <a:gd name="connsiteX5" fmla="*/ 13972 w 670065"/>
                  <a:gd name="connsiteY5" fmla="*/ 557758 h 772677"/>
                  <a:gd name="connsiteX6" fmla="*/ 133840 w 670065"/>
                  <a:gd name="connsiteY6" fmla="*/ 699090 h 772677"/>
                  <a:gd name="connsiteX7" fmla="*/ 367062 w 670065"/>
                  <a:gd name="connsiteY7" fmla="*/ 769194 h 772677"/>
                  <a:gd name="connsiteX8" fmla="*/ 648762 w 670065"/>
                  <a:gd name="connsiteY8" fmla="*/ 713077 h 772677"/>
                  <a:gd name="connsiteX9" fmla="*/ 650772 w 670065"/>
                  <a:gd name="connsiteY9" fmla="*/ 405411 h 7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0065" h="772677">
                    <a:moveTo>
                      <a:pt x="650772" y="405411"/>
                    </a:moveTo>
                    <a:cubicBezTo>
                      <a:pt x="651844" y="304463"/>
                      <a:pt x="674771" y="173971"/>
                      <a:pt x="655195" y="107391"/>
                    </a:cubicBezTo>
                    <a:cubicBezTo>
                      <a:pt x="635619" y="40812"/>
                      <a:pt x="598972" y="17805"/>
                      <a:pt x="533317" y="5934"/>
                    </a:cubicBezTo>
                    <a:cubicBezTo>
                      <a:pt x="467662" y="-5937"/>
                      <a:pt x="345128" y="-1985"/>
                      <a:pt x="261264" y="36162"/>
                    </a:cubicBezTo>
                    <a:cubicBezTo>
                      <a:pt x="177400" y="74309"/>
                      <a:pt x="71347" y="147883"/>
                      <a:pt x="30132" y="234816"/>
                    </a:cubicBezTo>
                    <a:cubicBezTo>
                      <a:pt x="-11083" y="321749"/>
                      <a:pt x="-3313" y="480379"/>
                      <a:pt x="13972" y="557758"/>
                    </a:cubicBezTo>
                    <a:cubicBezTo>
                      <a:pt x="31257" y="635137"/>
                      <a:pt x="74992" y="663851"/>
                      <a:pt x="133840" y="699090"/>
                    </a:cubicBezTo>
                    <a:cubicBezTo>
                      <a:pt x="192688" y="734329"/>
                      <a:pt x="276378" y="760378"/>
                      <a:pt x="367062" y="769194"/>
                    </a:cubicBezTo>
                    <a:cubicBezTo>
                      <a:pt x="457746" y="778010"/>
                      <a:pt x="601477" y="773707"/>
                      <a:pt x="648762" y="713077"/>
                    </a:cubicBezTo>
                    <a:cubicBezTo>
                      <a:pt x="696047" y="652447"/>
                      <a:pt x="649700" y="506359"/>
                      <a:pt x="650772" y="4054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5BBC"/>
                  </a:gs>
                  <a:gs pos="65000">
                    <a:srgbClr val="015BBC"/>
                  </a:gs>
                  <a:gs pos="100000">
                    <a:srgbClr val="FF0000"/>
                  </a:gs>
                </a:gsLst>
                <a:lin ang="0" scaled="1"/>
                <a:tileRect/>
              </a:gra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042B2E16-62D1-F91D-66D5-57B266BDE745}"/>
                  </a:ext>
                </a:extLst>
              </p:cNvPr>
              <p:cNvSpPr/>
              <p:nvPr/>
            </p:nvSpPr>
            <p:spPr bwMode="auto">
              <a:xfrm flipH="1">
                <a:off x="4702559" y="2561073"/>
                <a:ext cx="670065" cy="772677"/>
              </a:xfrm>
              <a:custGeom>
                <a:avLst/>
                <a:gdLst>
                  <a:gd name="connsiteX0" fmla="*/ 764783 w 765697"/>
                  <a:gd name="connsiteY0" fmla="*/ 377338 h 772577"/>
                  <a:gd name="connsiteX1" fmla="*/ 681656 w 765697"/>
                  <a:gd name="connsiteY1" fmla="*/ 127957 h 772577"/>
                  <a:gd name="connsiteX2" fmla="*/ 462502 w 765697"/>
                  <a:gd name="connsiteY2" fmla="*/ 7044 h 772577"/>
                  <a:gd name="connsiteX3" fmla="*/ 190449 w 765697"/>
                  <a:gd name="connsiteY3" fmla="*/ 37272 h 772577"/>
                  <a:gd name="connsiteX4" fmla="*/ 46866 w 765697"/>
                  <a:gd name="connsiteY4" fmla="*/ 226198 h 772577"/>
                  <a:gd name="connsiteX5" fmla="*/ 1523 w 765697"/>
                  <a:gd name="connsiteY5" fmla="*/ 422681 h 772577"/>
                  <a:gd name="connsiteX6" fmla="*/ 92208 w 765697"/>
                  <a:gd name="connsiteY6" fmla="*/ 641834 h 772577"/>
                  <a:gd name="connsiteX7" fmla="*/ 296247 w 765697"/>
                  <a:gd name="connsiteY7" fmla="*/ 770304 h 772577"/>
                  <a:gd name="connsiteX8" fmla="*/ 636314 w 765697"/>
                  <a:gd name="connsiteY8" fmla="*/ 694733 h 772577"/>
                  <a:gd name="connsiteX9" fmla="*/ 764783 w 765697"/>
                  <a:gd name="connsiteY9" fmla="*/ 377338 h 772577"/>
                  <a:gd name="connsiteX0" fmla="*/ 579957 w 683917"/>
                  <a:gd name="connsiteY0" fmla="*/ 406521 h 772083"/>
                  <a:gd name="connsiteX1" fmla="*/ 681656 w 683917"/>
                  <a:gd name="connsiteY1" fmla="*/ 127957 h 772083"/>
                  <a:gd name="connsiteX2" fmla="*/ 462502 w 683917"/>
                  <a:gd name="connsiteY2" fmla="*/ 7044 h 772083"/>
                  <a:gd name="connsiteX3" fmla="*/ 190449 w 683917"/>
                  <a:gd name="connsiteY3" fmla="*/ 37272 h 772083"/>
                  <a:gd name="connsiteX4" fmla="*/ 46866 w 683917"/>
                  <a:gd name="connsiteY4" fmla="*/ 226198 h 772083"/>
                  <a:gd name="connsiteX5" fmla="*/ 1523 w 683917"/>
                  <a:gd name="connsiteY5" fmla="*/ 422681 h 772083"/>
                  <a:gd name="connsiteX6" fmla="*/ 92208 w 683917"/>
                  <a:gd name="connsiteY6" fmla="*/ 641834 h 772083"/>
                  <a:gd name="connsiteX7" fmla="*/ 296247 w 683917"/>
                  <a:gd name="connsiteY7" fmla="*/ 770304 h 772083"/>
                  <a:gd name="connsiteX8" fmla="*/ 636314 w 683917"/>
                  <a:gd name="connsiteY8" fmla="*/ 694733 h 772083"/>
                  <a:gd name="connsiteX9" fmla="*/ 579957 w 683917"/>
                  <a:gd name="connsiteY9" fmla="*/ 406521 h 772083"/>
                  <a:gd name="connsiteX0" fmla="*/ 579957 w 648999"/>
                  <a:gd name="connsiteY0" fmla="*/ 406521 h 772083"/>
                  <a:gd name="connsiteX1" fmla="*/ 613562 w 648999"/>
                  <a:gd name="connsiteY1" fmla="*/ 127957 h 772083"/>
                  <a:gd name="connsiteX2" fmla="*/ 462502 w 648999"/>
                  <a:gd name="connsiteY2" fmla="*/ 7044 h 772083"/>
                  <a:gd name="connsiteX3" fmla="*/ 190449 w 648999"/>
                  <a:gd name="connsiteY3" fmla="*/ 37272 h 772083"/>
                  <a:gd name="connsiteX4" fmla="*/ 46866 w 648999"/>
                  <a:gd name="connsiteY4" fmla="*/ 226198 h 772083"/>
                  <a:gd name="connsiteX5" fmla="*/ 1523 w 648999"/>
                  <a:gd name="connsiteY5" fmla="*/ 422681 h 772083"/>
                  <a:gd name="connsiteX6" fmla="*/ 92208 w 648999"/>
                  <a:gd name="connsiteY6" fmla="*/ 641834 h 772083"/>
                  <a:gd name="connsiteX7" fmla="*/ 296247 w 648999"/>
                  <a:gd name="connsiteY7" fmla="*/ 770304 h 772083"/>
                  <a:gd name="connsiteX8" fmla="*/ 636314 w 648999"/>
                  <a:gd name="connsiteY8" fmla="*/ 694733 h 772083"/>
                  <a:gd name="connsiteX9" fmla="*/ 579957 w 648999"/>
                  <a:gd name="connsiteY9" fmla="*/ 406521 h 772083"/>
                  <a:gd name="connsiteX0" fmla="*/ 579957 w 760342"/>
                  <a:gd name="connsiteY0" fmla="*/ 406521 h 772083"/>
                  <a:gd name="connsiteX1" fmla="*/ 613562 w 760342"/>
                  <a:gd name="connsiteY1" fmla="*/ 127957 h 772083"/>
                  <a:gd name="connsiteX2" fmla="*/ 462502 w 760342"/>
                  <a:gd name="connsiteY2" fmla="*/ 7044 h 772083"/>
                  <a:gd name="connsiteX3" fmla="*/ 190449 w 760342"/>
                  <a:gd name="connsiteY3" fmla="*/ 37272 h 772083"/>
                  <a:gd name="connsiteX4" fmla="*/ 46866 w 760342"/>
                  <a:gd name="connsiteY4" fmla="*/ 226198 h 772083"/>
                  <a:gd name="connsiteX5" fmla="*/ 1523 w 760342"/>
                  <a:gd name="connsiteY5" fmla="*/ 422681 h 772083"/>
                  <a:gd name="connsiteX6" fmla="*/ 92208 w 760342"/>
                  <a:gd name="connsiteY6" fmla="*/ 641834 h 772083"/>
                  <a:gd name="connsiteX7" fmla="*/ 296247 w 760342"/>
                  <a:gd name="connsiteY7" fmla="*/ 770304 h 772083"/>
                  <a:gd name="connsiteX8" fmla="*/ 753046 w 760342"/>
                  <a:gd name="connsiteY8" fmla="*/ 694733 h 772083"/>
                  <a:gd name="connsiteX9" fmla="*/ 579957 w 760342"/>
                  <a:gd name="connsiteY9" fmla="*/ 406521 h 772083"/>
                  <a:gd name="connsiteX0" fmla="*/ 579957 w 760150"/>
                  <a:gd name="connsiteY0" fmla="*/ 405805 h 771367"/>
                  <a:gd name="connsiteX1" fmla="*/ 652473 w 760150"/>
                  <a:gd name="connsiteY1" fmla="*/ 117513 h 771367"/>
                  <a:gd name="connsiteX2" fmla="*/ 462502 w 760150"/>
                  <a:gd name="connsiteY2" fmla="*/ 6328 h 771367"/>
                  <a:gd name="connsiteX3" fmla="*/ 190449 w 760150"/>
                  <a:gd name="connsiteY3" fmla="*/ 36556 h 771367"/>
                  <a:gd name="connsiteX4" fmla="*/ 46866 w 760150"/>
                  <a:gd name="connsiteY4" fmla="*/ 225482 h 771367"/>
                  <a:gd name="connsiteX5" fmla="*/ 1523 w 760150"/>
                  <a:gd name="connsiteY5" fmla="*/ 421965 h 771367"/>
                  <a:gd name="connsiteX6" fmla="*/ 92208 w 760150"/>
                  <a:gd name="connsiteY6" fmla="*/ 641118 h 771367"/>
                  <a:gd name="connsiteX7" fmla="*/ 296247 w 760150"/>
                  <a:gd name="connsiteY7" fmla="*/ 769588 h 771367"/>
                  <a:gd name="connsiteX8" fmla="*/ 753046 w 760150"/>
                  <a:gd name="connsiteY8" fmla="*/ 694017 h 771367"/>
                  <a:gd name="connsiteX9" fmla="*/ 579957 w 760150"/>
                  <a:gd name="connsiteY9" fmla="*/ 405805 h 771367"/>
                  <a:gd name="connsiteX0" fmla="*/ 579957 w 655453"/>
                  <a:gd name="connsiteY0" fmla="*/ 405805 h 771990"/>
                  <a:gd name="connsiteX1" fmla="*/ 652473 w 655453"/>
                  <a:gd name="connsiteY1" fmla="*/ 117513 h 771990"/>
                  <a:gd name="connsiteX2" fmla="*/ 462502 w 655453"/>
                  <a:gd name="connsiteY2" fmla="*/ 6328 h 771990"/>
                  <a:gd name="connsiteX3" fmla="*/ 190449 w 655453"/>
                  <a:gd name="connsiteY3" fmla="*/ 36556 h 771990"/>
                  <a:gd name="connsiteX4" fmla="*/ 46866 w 655453"/>
                  <a:gd name="connsiteY4" fmla="*/ 225482 h 771990"/>
                  <a:gd name="connsiteX5" fmla="*/ 1523 w 655453"/>
                  <a:gd name="connsiteY5" fmla="*/ 421965 h 771990"/>
                  <a:gd name="connsiteX6" fmla="*/ 92208 w 655453"/>
                  <a:gd name="connsiteY6" fmla="*/ 641118 h 771990"/>
                  <a:gd name="connsiteX7" fmla="*/ 296247 w 655453"/>
                  <a:gd name="connsiteY7" fmla="*/ 769588 h 771990"/>
                  <a:gd name="connsiteX8" fmla="*/ 597403 w 655453"/>
                  <a:gd name="connsiteY8" fmla="*/ 703744 h 771990"/>
                  <a:gd name="connsiteX9" fmla="*/ 579957 w 655453"/>
                  <a:gd name="connsiteY9" fmla="*/ 405805 h 771990"/>
                  <a:gd name="connsiteX0" fmla="*/ 630564 w 706060"/>
                  <a:gd name="connsiteY0" fmla="*/ 406130 h 772315"/>
                  <a:gd name="connsiteX1" fmla="*/ 703080 w 706060"/>
                  <a:gd name="connsiteY1" fmla="*/ 117838 h 772315"/>
                  <a:gd name="connsiteX2" fmla="*/ 513109 w 706060"/>
                  <a:gd name="connsiteY2" fmla="*/ 6653 h 772315"/>
                  <a:gd name="connsiteX3" fmla="*/ 241056 w 706060"/>
                  <a:gd name="connsiteY3" fmla="*/ 36881 h 772315"/>
                  <a:gd name="connsiteX4" fmla="*/ 9924 w 706060"/>
                  <a:gd name="connsiteY4" fmla="*/ 235535 h 772315"/>
                  <a:gd name="connsiteX5" fmla="*/ 52130 w 706060"/>
                  <a:gd name="connsiteY5" fmla="*/ 422290 h 772315"/>
                  <a:gd name="connsiteX6" fmla="*/ 142815 w 706060"/>
                  <a:gd name="connsiteY6" fmla="*/ 641443 h 772315"/>
                  <a:gd name="connsiteX7" fmla="*/ 346854 w 706060"/>
                  <a:gd name="connsiteY7" fmla="*/ 769913 h 772315"/>
                  <a:gd name="connsiteX8" fmla="*/ 648010 w 706060"/>
                  <a:gd name="connsiteY8" fmla="*/ 704069 h 772315"/>
                  <a:gd name="connsiteX9" fmla="*/ 630564 w 706060"/>
                  <a:gd name="connsiteY9" fmla="*/ 406130 h 772315"/>
                  <a:gd name="connsiteX0" fmla="*/ 642282 w 717778"/>
                  <a:gd name="connsiteY0" fmla="*/ 406130 h 772315"/>
                  <a:gd name="connsiteX1" fmla="*/ 714798 w 717778"/>
                  <a:gd name="connsiteY1" fmla="*/ 117838 h 772315"/>
                  <a:gd name="connsiteX2" fmla="*/ 524827 w 717778"/>
                  <a:gd name="connsiteY2" fmla="*/ 6653 h 772315"/>
                  <a:gd name="connsiteX3" fmla="*/ 252774 w 717778"/>
                  <a:gd name="connsiteY3" fmla="*/ 36881 h 772315"/>
                  <a:gd name="connsiteX4" fmla="*/ 21642 w 717778"/>
                  <a:gd name="connsiteY4" fmla="*/ 235535 h 772315"/>
                  <a:gd name="connsiteX5" fmla="*/ 24937 w 717778"/>
                  <a:gd name="connsiteY5" fmla="*/ 480656 h 772315"/>
                  <a:gd name="connsiteX6" fmla="*/ 154533 w 717778"/>
                  <a:gd name="connsiteY6" fmla="*/ 641443 h 772315"/>
                  <a:gd name="connsiteX7" fmla="*/ 358572 w 717778"/>
                  <a:gd name="connsiteY7" fmla="*/ 769913 h 772315"/>
                  <a:gd name="connsiteX8" fmla="*/ 659728 w 717778"/>
                  <a:gd name="connsiteY8" fmla="*/ 704069 h 772315"/>
                  <a:gd name="connsiteX9" fmla="*/ 642282 w 717778"/>
                  <a:gd name="connsiteY9" fmla="*/ 406130 h 772315"/>
                  <a:gd name="connsiteX0" fmla="*/ 640871 w 716367"/>
                  <a:gd name="connsiteY0" fmla="*/ 406130 h 772315"/>
                  <a:gd name="connsiteX1" fmla="*/ 713387 w 716367"/>
                  <a:gd name="connsiteY1" fmla="*/ 117838 h 772315"/>
                  <a:gd name="connsiteX2" fmla="*/ 523416 w 716367"/>
                  <a:gd name="connsiteY2" fmla="*/ 6653 h 772315"/>
                  <a:gd name="connsiteX3" fmla="*/ 251363 w 716367"/>
                  <a:gd name="connsiteY3" fmla="*/ 36881 h 772315"/>
                  <a:gd name="connsiteX4" fmla="*/ 20231 w 716367"/>
                  <a:gd name="connsiteY4" fmla="*/ 235535 h 772315"/>
                  <a:gd name="connsiteX5" fmla="*/ 23526 w 716367"/>
                  <a:gd name="connsiteY5" fmla="*/ 480656 h 772315"/>
                  <a:gd name="connsiteX6" fmla="*/ 123939 w 716367"/>
                  <a:gd name="connsiteY6" fmla="*/ 699809 h 772315"/>
                  <a:gd name="connsiteX7" fmla="*/ 357161 w 716367"/>
                  <a:gd name="connsiteY7" fmla="*/ 769913 h 772315"/>
                  <a:gd name="connsiteX8" fmla="*/ 658317 w 716367"/>
                  <a:gd name="connsiteY8" fmla="*/ 704069 h 772315"/>
                  <a:gd name="connsiteX9" fmla="*/ 640871 w 716367"/>
                  <a:gd name="connsiteY9" fmla="*/ 406130 h 772315"/>
                  <a:gd name="connsiteX0" fmla="*/ 640871 w 675946"/>
                  <a:gd name="connsiteY0" fmla="*/ 405411 h 771596"/>
                  <a:gd name="connsiteX1" fmla="*/ 645294 w 675946"/>
                  <a:gd name="connsiteY1" fmla="*/ 107391 h 771596"/>
                  <a:gd name="connsiteX2" fmla="*/ 523416 w 675946"/>
                  <a:gd name="connsiteY2" fmla="*/ 5934 h 771596"/>
                  <a:gd name="connsiteX3" fmla="*/ 251363 w 675946"/>
                  <a:gd name="connsiteY3" fmla="*/ 36162 h 771596"/>
                  <a:gd name="connsiteX4" fmla="*/ 20231 w 675946"/>
                  <a:gd name="connsiteY4" fmla="*/ 234816 h 771596"/>
                  <a:gd name="connsiteX5" fmla="*/ 23526 w 675946"/>
                  <a:gd name="connsiteY5" fmla="*/ 479937 h 771596"/>
                  <a:gd name="connsiteX6" fmla="*/ 123939 w 675946"/>
                  <a:gd name="connsiteY6" fmla="*/ 699090 h 771596"/>
                  <a:gd name="connsiteX7" fmla="*/ 357161 w 675946"/>
                  <a:gd name="connsiteY7" fmla="*/ 769194 h 771596"/>
                  <a:gd name="connsiteX8" fmla="*/ 658317 w 675946"/>
                  <a:gd name="connsiteY8" fmla="*/ 703350 h 771596"/>
                  <a:gd name="connsiteX9" fmla="*/ 640871 w 675946"/>
                  <a:gd name="connsiteY9" fmla="*/ 405411 h 771596"/>
                  <a:gd name="connsiteX0" fmla="*/ 640871 w 660164"/>
                  <a:gd name="connsiteY0" fmla="*/ 405411 h 772677"/>
                  <a:gd name="connsiteX1" fmla="*/ 645294 w 660164"/>
                  <a:gd name="connsiteY1" fmla="*/ 107391 h 772677"/>
                  <a:gd name="connsiteX2" fmla="*/ 523416 w 660164"/>
                  <a:gd name="connsiteY2" fmla="*/ 5934 h 772677"/>
                  <a:gd name="connsiteX3" fmla="*/ 251363 w 660164"/>
                  <a:gd name="connsiteY3" fmla="*/ 36162 h 772677"/>
                  <a:gd name="connsiteX4" fmla="*/ 20231 w 660164"/>
                  <a:gd name="connsiteY4" fmla="*/ 234816 h 772677"/>
                  <a:gd name="connsiteX5" fmla="*/ 23526 w 660164"/>
                  <a:gd name="connsiteY5" fmla="*/ 479937 h 772677"/>
                  <a:gd name="connsiteX6" fmla="*/ 123939 w 660164"/>
                  <a:gd name="connsiteY6" fmla="*/ 699090 h 772677"/>
                  <a:gd name="connsiteX7" fmla="*/ 357161 w 660164"/>
                  <a:gd name="connsiteY7" fmla="*/ 769194 h 772677"/>
                  <a:gd name="connsiteX8" fmla="*/ 638861 w 660164"/>
                  <a:gd name="connsiteY8" fmla="*/ 713077 h 772677"/>
                  <a:gd name="connsiteX9" fmla="*/ 640871 w 660164"/>
                  <a:gd name="connsiteY9" fmla="*/ 405411 h 772677"/>
                  <a:gd name="connsiteX0" fmla="*/ 650772 w 670065"/>
                  <a:gd name="connsiteY0" fmla="*/ 405411 h 772677"/>
                  <a:gd name="connsiteX1" fmla="*/ 655195 w 670065"/>
                  <a:gd name="connsiteY1" fmla="*/ 107391 h 772677"/>
                  <a:gd name="connsiteX2" fmla="*/ 533317 w 670065"/>
                  <a:gd name="connsiteY2" fmla="*/ 5934 h 772677"/>
                  <a:gd name="connsiteX3" fmla="*/ 261264 w 670065"/>
                  <a:gd name="connsiteY3" fmla="*/ 36162 h 772677"/>
                  <a:gd name="connsiteX4" fmla="*/ 30132 w 670065"/>
                  <a:gd name="connsiteY4" fmla="*/ 234816 h 772677"/>
                  <a:gd name="connsiteX5" fmla="*/ 13972 w 670065"/>
                  <a:gd name="connsiteY5" fmla="*/ 557758 h 772677"/>
                  <a:gd name="connsiteX6" fmla="*/ 133840 w 670065"/>
                  <a:gd name="connsiteY6" fmla="*/ 699090 h 772677"/>
                  <a:gd name="connsiteX7" fmla="*/ 367062 w 670065"/>
                  <a:gd name="connsiteY7" fmla="*/ 769194 h 772677"/>
                  <a:gd name="connsiteX8" fmla="*/ 648762 w 670065"/>
                  <a:gd name="connsiteY8" fmla="*/ 713077 h 772677"/>
                  <a:gd name="connsiteX9" fmla="*/ 650772 w 670065"/>
                  <a:gd name="connsiteY9" fmla="*/ 405411 h 7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0065" h="772677">
                    <a:moveTo>
                      <a:pt x="650772" y="405411"/>
                    </a:moveTo>
                    <a:cubicBezTo>
                      <a:pt x="651844" y="304463"/>
                      <a:pt x="674771" y="173971"/>
                      <a:pt x="655195" y="107391"/>
                    </a:cubicBezTo>
                    <a:cubicBezTo>
                      <a:pt x="635619" y="40812"/>
                      <a:pt x="598972" y="17805"/>
                      <a:pt x="533317" y="5934"/>
                    </a:cubicBezTo>
                    <a:cubicBezTo>
                      <a:pt x="467662" y="-5937"/>
                      <a:pt x="345128" y="-1985"/>
                      <a:pt x="261264" y="36162"/>
                    </a:cubicBezTo>
                    <a:cubicBezTo>
                      <a:pt x="177400" y="74309"/>
                      <a:pt x="71347" y="147883"/>
                      <a:pt x="30132" y="234816"/>
                    </a:cubicBezTo>
                    <a:cubicBezTo>
                      <a:pt x="-11083" y="321749"/>
                      <a:pt x="-3313" y="480379"/>
                      <a:pt x="13972" y="557758"/>
                    </a:cubicBezTo>
                    <a:cubicBezTo>
                      <a:pt x="31257" y="635137"/>
                      <a:pt x="74992" y="663851"/>
                      <a:pt x="133840" y="699090"/>
                    </a:cubicBezTo>
                    <a:cubicBezTo>
                      <a:pt x="192688" y="734329"/>
                      <a:pt x="276378" y="760378"/>
                      <a:pt x="367062" y="769194"/>
                    </a:cubicBezTo>
                    <a:cubicBezTo>
                      <a:pt x="457746" y="778010"/>
                      <a:pt x="601477" y="773707"/>
                      <a:pt x="648762" y="713077"/>
                    </a:cubicBezTo>
                    <a:cubicBezTo>
                      <a:pt x="696047" y="652447"/>
                      <a:pt x="649700" y="506359"/>
                      <a:pt x="650772" y="4054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5BBC"/>
                  </a:gs>
                  <a:gs pos="65000">
                    <a:srgbClr val="015BBC"/>
                  </a:gs>
                  <a:gs pos="100000">
                    <a:srgbClr val="FF0000"/>
                  </a:gs>
                </a:gsLst>
                <a:lin ang="0" scaled="1"/>
                <a:tileRect/>
              </a:gra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</p:grpSp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B2B3C9B0-FA1A-051A-A0A7-9EFF4EB94EB9}"/>
                </a:ext>
              </a:extLst>
            </p:cNvPr>
            <p:cNvSpPr/>
            <p:nvPr/>
          </p:nvSpPr>
          <p:spPr bwMode="auto">
            <a:xfrm rot="5400000">
              <a:off x="7095516" y="2757791"/>
              <a:ext cx="838200" cy="3048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678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5F0B5-8DDE-0746-7AB8-17030E704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Long-range attraction is due to coordinated dipole (and higher) fluctuations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0EF411-C54A-48EE-54B8-7F86CCC4CA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116E4A-A3A1-1823-FEA2-2A645ECC5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95350"/>
            <a:ext cx="6400800" cy="42481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Consider two neutral atoms</a:t>
            </a:r>
          </a:p>
          <a:p>
            <a:pPr lvl="1"/>
            <a:r>
              <a:rPr lang="en-US" dirty="0"/>
              <a:t>Too separated for exchange or charge overlap</a:t>
            </a:r>
          </a:p>
          <a:p>
            <a:r>
              <a:rPr lang="en-US" dirty="0"/>
              <a:t>Electrons constantly moving</a:t>
            </a:r>
          </a:p>
          <a:p>
            <a:pPr lvl="1"/>
            <a:r>
              <a:rPr lang="en-US" dirty="0"/>
              <a:t>Atom-1 fluctuation makes instantaneous dipole</a:t>
            </a:r>
          </a:p>
          <a:p>
            <a:r>
              <a:rPr lang="en-US" dirty="0"/>
              <a:t>This creates an electric field about atom 2</a:t>
            </a:r>
          </a:p>
          <a:p>
            <a:pPr lvl="1"/>
            <a:r>
              <a:rPr lang="en-US" dirty="0"/>
              <a:t>Field:</a:t>
            </a:r>
          </a:p>
          <a:p>
            <a:r>
              <a:rPr lang="en-US" dirty="0"/>
              <a:t>Field induces dipole in atom 2</a:t>
            </a:r>
          </a:p>
          <a:p>
            <a:pPr lvl="1"/>
            <a:r>
              <a:rPr lang="en-US" dirty="0"/>
              <a:t>Induction: </a:t>
            </a:r>
          </a:p>
          <a:p>
            <a:r>
              <a:rPr lang="en-US" dirty="0"/>
              <a:t>Net energy of induced dipole</a:t>
            </a:r>
          </a:p>
          <a:p>
            <a:pPr lvl="1"/>
            <a:r>
              <a:rPr lang="en-US" dirty="0"/>
              <a:t> Dispersion energy: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A3D2710-6AE7-7ACD-DE4C-8C2D63349D5F}"/>
              </a:ext>
            </a:extLst>
          </p:cNvPr>
          <p:cNvGrpSpPr/>
          <p:nvPr/>
        </p:nvGrpSpPr>
        <p:grpSpPr>
          <a:xfrm>
            <a:off x="6980413" y="1659026"/>
            <a:ext cx="1128452" cy="409059"/>
            <a:chOff x="6980413" y="1857891"/>
            <a:chExt cx="1128452" cy="40905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E2A8589-73F4-4AD9-9EE1-312B0CD135D7}"/>
                </a:ext>
              </a:extLst>
            </p:cNvPr>
            <p:cNvSpPr/>
            <p:nvPr/>
          </p:nvSpPr>
          <p:spPr bwMode="auto">
            <a:xfrm rot="16200000">
              <a:off x="6980413" y="1857892"/>
              <a:ext cx="409058" cy="409058"/>
            </a:xfrm>
            <a:prstGeom prst="ellipse">
              <a:avLst/>
            </a:prstGeom>
            <a:solidFill>
              <a:srgbClr val="015BB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E1BA80C-0C5C-E35C-D9A6-8BE4A7B802EC}"/>
                </a:ext>
              </a:extLst>
            </p:cNvPr>
            <p:cNvSpPr/>
            <p:nvPr/>
          </p:nvSpPr>
          <p:spPr bwMode="auto">
            <a:xfrm rot="16200000">
              <a:off x="7699807" y="1857891"/>
              <a:ext cx="409058" cy="409058"/>
            </a:xfrm>
            <a:prstGeom prst="ellipse">
              <a:avLst/>
            </a:prstGeom>
            <a:solidFill>
              <a:srgbClr val="015BB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1" name="Right Arrow 10">
              <a:extLst>
                <a:ext uri="{FF2B5EF4-FFF2-40B4-BE49-F238E27FC236}">
                  <a16:creationId xmlns:a16="http://schemas.microsoft.com/office/drawing/2014/main" id="{AAFFAC9F-533C-977D-0EC7-501FBC9E48FA}"/>
                </a:ext>
              </a:extLst>
            </p:cNvPr>
            <p:cNvSpPr/>
            <p:nvPr/>
          </p:nvSpPr>
          <p:spPr bwMode="auto">
            <a:xfrm>
              <a:off x="7075063" y="2010946"/>
              <a:ext cx="233059" cy="108607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CF61043-6541-7401-BD97-FAA0A37793C9}"/>
              </a:ext>
            </a:extLst>
          </p:cNvPr>
          <p:cNvGrpSpPr/>
          <p:nvPr/>
        </p:nvGrpSpPr>
        <p:grpSpPr>
          <a:xfrm>
            <a:off x="6553200" y="2341872"/>
            <a:ext cx="1905000" cy="994833"/>
            <a:chOff x="6553200" y="2518181"/>
            <a:chExt cx="1905000" cy="99483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012F08E-1370-F9EF-BB8D-8EF739CF3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53200" y="2518181"/>
              <a:ext cx="1905000" cy="994833"/>
            </a:xfrm>
            <a:prstGeom prst="rect">
              <a:avLst/>
            </a:prstGeom>
          </p:spPr>
        </p:pic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C06E75A-CBB8-28C5-6DC3-760AD69F20F8}"/>
                </a:ext>
              </a:extLst>
            </p:cNvPr>
            <p:cNvGrpSpPr/>
            <p:nvPr/>
          </p:nvGrpSpPr>
          <p:grpSpPr>
            <a:xfrm>
              <a:off x="6980413" y="2793473"/>
              <a:ext cx="1128452" cy="409059"/>
              <a:chOff x="6980413" y="2793473"/>
              <a:chExt cx="1128452" cy="409059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D0E9723-876D-3E6F-BF40-AF22FB7DB0DE}"/>
                  </a:ext>
                </a:extLst>
              </p:cNvPr>
              <p:cNvSpPr/>
              <p:nvPr/>
            </p:nvSpPr>
            <p:spPr bwMode="auto">
              <a:xfrm rot="16200000">
                <a:off x="7699807" y="2793473"/>
                <a:ext cx="409058" cy="409058"/>
              </a:xfrm>
              <a:prstGeom prst="ellipse">
                <a:avLst/>
              </a:prstGeom>
              <a:solidFill>
                <a:srgbClr val="015BB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57B9AB32-8C1C-A3F6-17E8-A77BB66D1D29}"/>
                  </a:ext>
                </a:extLst>
              </p:cNvPr>
              <p:cNvGrpSpPr/>
              <p:nvPr/>
            </p:nvGrpSpPr>
            <p:grpSpPr>
              <a:xfrm>
                <a:off x="6980413" y="2793474"/>
                <a:ext cx="409058" cy="409058"/>
                <a:chOff x="6941283" y="3241995"/>
                <a:chExt cx="409058" cy="409058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FC39A9A3-B844-26EE-60E7-DD446A8D6B17}"/>
                    </a:ext>
                  </a:extLst>
                </p:cNvPr>
                <p:cNvSpPr/>
                <p:nvPr/>
              </p:nvSpPr>
              <p:spPr bwMode="auto">
                <a:xfrm rot="16200000">
                  <a:off x="6941283" y="3241995"/>
                  <a:ext cx="409058" cy="409058"/>
                </a:xfrm>
                <a:prstGeom prst="ellipse">
                  <a:avLst/>
                </a:prstGeom>
                <a:solidFill>
                  <a:srgbClr val="015BBC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  <p:sp>
              <p:nvSpPr>
                <p:cNvPr id="19" name="Right Arrow 18">
                  <a:extLst>
                    <a:ext uri="{FF2B5EF4-FFF2-40B4-BE49-F238E27FC236}">
                      <a16:creationId xmlns:a16="http://schemas.microsoft.com/office/drawing/2014/main" id="{6ECF7E99-D8E4-701F-5760-7C4454999DD4}"/>
                    </a:ext>
                  </a:extLst>
                </p:cNvPr>
                <p:cNvSpPr/>
                <p:nvPr/>
              </p:nvSpPr>
              <p:spPr bwMode="auto">
                <a:xfrm>
                  <a:off x="7035933" y="3395049"/>
                  <a:ext cx="233059" cy="108607"/>
                </a:xfrm>
                <a:prstGeom prst="rightArrow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</p:grp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C94D0C6E-53D3-9F8F-7DA1-1C7E62A9F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239" y="2918188"/>
            <a:ext cx="1049149" cy="273893"/>
          </a:xfrm>
          <a:prstGeom prst="rect">
            <a:avLst/>
          </a:prstGeom>
          <a:noFill/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44D964-5647-CDFF-FC13-C50817DA5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6565" y="2925245"/>
            <a:ext cx="1219200" cy="30480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FEE95DA-9575-CD9B-638E-BDF8BF1F38B2}"/>
              </a:ext>
            </a:extLst>
          </p:cNvPr>
          <p:cNvGrpSpPr/>
          <p:nvPr/>
        </p:nvGrpSpPr>
        <p:grpSpPr>
          <a:xfrm>
            <a:off x="6950807" y="962280"/>
            <a:ext cx="1166939" cy="422959"/>
            <a:chOff x="6950807" y="962280"/>
            <a:chExt cx="1166939" cy="42295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FE20595-7CB8-8109-E71A-FAA9FECF9C90}"/>
                </a:ext>
              </a:extLst>
            </p:cNvPr>
            <p:cNvSpPr/>
            <p:nvPr/>
          </p:nvSpPr>
          <p:spPr bwMode="auto">
            <a:xfrm>
              <a:off x="6950807" y="962280"/>
              <a:ext cx="409058" cy="409058"/>
            </a:xfrm>
            <a:prstGeom prst="ellipse">
              <a:avLst/>
            </a:prstGeom>
            <a:solidFill>
              <a:srgbClr val="015BB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88061FC-AF66-3BAA-E5CB-9E6B2AB46CB9}"/>
                </a:ext>
              </a:extLst>
            </p:cNvPr>
            <p:cNvSpPr/>
            <p:nvPr/>
          </p:nvSpPr>
          <p:spPr bwMode="auto">
            <a:xfrm rot="16200000">
              <a:off x="7708688" y="976181"/>
              <a:ext cx="409058" cy="409058"/>
            </a:xfrm>
            <a:prstGeom prst="ellipse">
              <a:avLst/>
            </a:prstGeom>
            <a:solidFill>
              <a:srgbClr val="015BB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D789818-C08B-CE6E-CB74-146F8FB3CE5C}"/>
                </a:ext>
              </a:extLst>
            </p:cNvPr>
            <p:cNvSpPr txBox="1"/>
            <p:nvPr/>
          </p:nvSpPr>
          <p:spPr>
            <a:xfrm>
              <a:off x="6954801" y="1012576"/>
              <a:ext cx="4090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BC4549C-D42A-EC59-4451-28AB8B7CA41F}"/>
                </a:ext>
              </a:extLst>
            </p:cNvPr>
            <p:cNvSpPr txBox="1"/>
            <p:nvPr/>
          </p:nvSpPr>
          <p:spPr>
            <a:xfrm>
              <a:off x="7708688" y="1012575"/>
              <a:ext cx="4090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EA92B3-F04B-5D0F-03EE-6B03D471A12C}"/>
              </a:ext>
            </a:extLst>
          </p:cNvPr>
          <p:cNvGrpSpPr/>
          <p:nvPr/>
        </p:nvGrpSpPr>
        <p:grpSpPr>
          <a:xfrm>
            <a:off x="6980413" y="3610491"/>
            <a:ext cx="1128452" cy="409059"/>
            <a:chOff x="6980413" y="4032712"/>
            <a:chExt cx="1128452" cy="409059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1B3240C-6FAF-5165-054C-2BAD1D4B051C}"/>
                </a:ext>
              </a:extLst>
            </p:cNvPr>
            <p:cNvSpPr/>
            <p:nvPr/>
          </p:nvSpPr>
          <p:spPr bwMode="auto">
            <a:xfrm rot="16200000">
              <a:off x="7699807" y="4032712"/>
              <a:ext cx="409058" cy="409058"/>
            </a:xfrm>
            <a:prstGeom prst="ellipse">
              <a:avLst/>
            </a:prstGeom>
            <a:solidFill>
              <a:srgbClr val="015BB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23380D-5700-DC58-3E7A-A6128333A235}"/>
                </a:ext>
              </a:extLst>
            </p:cNvPr>
            <p:cNvGrpSpPr/>
            <p:nvPr/>
          </p:nvGrpSpPr>
          <p:grpSpPr>
            <a:xfrm>
              <a:off x="6980413" y="4032713"/>
              <a:ext cx="409058" cy="409058"/>
              <a:chOff x="6941283" y="3241995"/>
              <a:chExt cx="409058" cy="409058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03ABB00-7C5C-D9EC-EE79-8517C01DB753}"/>
                  </a:ext>
                </a:extLst>
              </p:cNvPr>
              <p:cNvSpPr/>
              <p:nvPr/>
            </p:nvSpPr>
            <p:spPr bwMode="auto">
              <a:xfrm rot="16200000">
                <a:off x="6941283" y="3241995"/>
                <a:ext cx="409058" cy="409058"/>
              </a:xfrm>
              <a:prstGeom prst="ellipse">
                <a:avLst/>
              </a:prstGeom>
              <a:solidFill>
                <a:srgbClr val="015BB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sp>
            <p:nvSpPr>
              <p:cNvPr id="30" name="Right Arrow 29">
                <a:extLst>
                  <a:ext uri="{FF2B5EF4-FFF2-40B4-BE49-F238E27FC236}">
                    <a16:creationId xmlns:a16="http://schemas.microsoft.com/office/drawing/2014/main" id="{00851991-8D3A-F797-BB7C-013F0A6F336E}"/>
                  </a:ext>
                </a:extLst>
              </p:cNvPr>
              <p:cNvSpPr/>
              <p:nvPr/>
            </p:nvSpPr>
            <p:spPr bwMode="auto">
              <a:xfrm>
                <a:off x="7035933" y="3395049"/>
                <a:ext cx="233059" cy="108607"/>
              </a:xfrm>
              <a:prstGeom prst="right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</p:grp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B83F1100-CB74-C1BE-BE24-7D039EB8FFF6}"/>
                </a:ext>
              </a:extLst>
            </p:cNvPr>
            <p:cNvSpPr/>
            <p:nvPr/>
          </p:nvSpPr>
          <p:spPr bwMode="auto">
            <a:xfrm>
              <a:off x="7828603" y="4171950"/>
              <a:ext cx="172397" cy="111438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730454F7-8EB0-29C4-AF55-D6927DEE67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3083" y="3730484"/>
            <a:ext cx="1275410" cy="30070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97BF391E-12DB-0BCC-257E-B23383CDBBC2}"/>
              </a:ext>
            </a:extLst>
          </p:cNvPr>
          <p:cNvSpPr txBox="1"/>
          <p:nvPr/>
        </p:nvSpPr>
        <p:spPr>
          <a:xfrm>
            <a:off x="6198580" y="4869920"/>
            <a:ext cx="1316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average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7395D5-0B21-4D42-7896-85E614145265}"/>
              </a:ext>
            </a:extLst>
          </p:cNvPr>
          <p:cNvSpPr txBox="1"/>
          <p:nvPr/>
        </p:nvSpPr>
        <p:spPr>
          <a:xfrm>
            <a:off x="4176386" y="4022010"/>
            <a:ext cx="2376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Induced-</a:t>
            </a:r>
            <a:r>
              <a:rPr lang="el-GR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/E-field interaction, minus work to make dipole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2980E42-9F00-2537-7D39-488A7478FB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4562554"/>
            <a:ext cx="6139249" cy="29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10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5F0B5-8DDE-0746-7AB8-17030E704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Long-range attraction is due to coordinated dipole (and higher) fluctuations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0EF411-C54A-48EE-54B8-7F86CCC4CA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116E4A-A3A1-1823-FEA2-2A645ECC5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534400" cy="3581400"/>
          </a:xfrm>
        </p:spPr>
        <p:txBody>
          <a:bodyPr/>
          <a:lstStyle/>
          <a:p>
            <a:r>
              <a:rPr lang="en-US" dirty="0"/>
              <a:t>London dispersion energy decays as </a:t>
            </a:r>
            <a:r>
              <a:rPr lang="en-US" i="1" dirty="0"/>
              <a:t>r</a:t>
            </a:r>
            <a:r>
              <a:rPr lang="en-US" i="1" baseline="30000" dirty="0"/>
              <a:t>−</a:t>
            </a:r>
            <a:r>
              <a:rPr lang="en-US" baseline="30000" dirty="0"/>
              <a:t>6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“dispersion” has to do with polarizability and diffraction of light</a:t>
            </a:r>
          </a:p>
          <a:p>
            <a:r>
              <a:rPr lang="en-US" dirty="0"/>
              <a:t>Hartree-Fock is unable to exhibit this behavior</a:t>
            </a:r>
          </a:p>
          <a:p>
            <a:pPr lvl="1"/>
            <a:r>
              <a:rPr lang="en-US" dirty="0"/>
              <a:t>Lack of correlation in model</a:t>
            </a:r>
          </a:p>
          <a:p>
            <a:pPr lvl="1"/>
            <a:r>
              <a:rPr lang="en-US" dirty="0"/>
              <a:t>Basic DFT also fails to accommodate this effect</a:t>
            </a:r>
          </a:p>
        </p:txBody>
      </p:sp>
    </p:spTree>
    <p:extLst>
      <p:ext uri="{BB962C8B-B14F-4D97-AF65-F5344CB8AC3E}">
        <p14:creationId xmlns:p14="http://schemas.microsoft.com/office/powerpoint/2010/main" val="1063029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50174-E9BC-1269-3234-60F09DC79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Theoretical results have been developed for multibody dispersion, but are rarely used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B5ACE3-BEB3-D402-AC56-58D501AF47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82F70-6DC4-9450-1C88-0CDF38413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Axilrod</a:t>
            </a:r>
            <a:r>
              <a:rPr lang="en-US" dirty="0"/>
              <a:t>-Teller</a:t>
            </a:r>
          </a:p>
          <a:p>
            <a:pPr lvl="1"/>
            <a:r>
              <a:rPr lang="en-US" altLang="en-US" dirty="0"/>
              <a:t>consider response of atoms 2 and 3 to fluctuation in dipole moment of atom 1</a:t>
            </a:r>
          </a:p>
          <a:p>
            <a:pPr lvl="1"/>
            <a:r>
              <a:rPr lang="en-US" altLang="en-US" dirty="0"/>
              <a:t>average over all fluctuations in 1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this is rarely, if ever, used in practice</a:t>
            </a:r>
          </a:p>
          <a:p>
            <a:endParaRPr lang="en-US" dirty="0"/>
          </a:p>
        </p:txBody>
      </p:sp>
      <p:grpSp>
        <p:nvGrpSpPr>
          <p:cNvPr id="5" name="Group 19">
            <a:extLst>
              <a:ext uri="{FF2B5EF4-FFF2-40B4-BE49-F238E27FC236}">
                <a16:creationId xmlns:a16="http://schemas.microsoft.com/office/drawing/2014/main" id="{34885EFD-007B-4161-C8EA-AF1E47DD76FE}"/>
              </a:ext>
            </a:extLst>
          </p:cNvPr>
          <p:cNvGrpSpPr>
            <a:grpSpLocks/>
          </p:cNvGrpSpPr>
          <p:nvPr/>
        </p:nvGrpSpPr>
        <p:grpSpPr bwMode="auto">
          <a:xfrm>
            <a:off x="6172200" y="2790825"/>
            <a:ext cx="2057400" cy="1981200"/>
            <a:chOff x="2064" y="912"/>
            <a:chExt cx="1296" cy="1248"/>
          </a:xfrm>
        </p:grpSpPr>
        <p:sp>
          <p:nvSpPr>
            <p:cNvPr id="6" name="Oval 10">
              <a:extLst>
                <a:ext uri="{FF2B5EF4-FFF2-40B4-BE49-F238E27FC236}">
                  <a16:creationId xmlns:a16="http://schemas.microsoft.com/office/drawing/2014/main" id="{6C8766E4-98BF-F238-134E-895996A11F3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736" y="912"/>
              <a:ext cx="432" cy="432"/>
            </a:xfrm>
            <a:prstGeom prst="ellipse">
              <a:avLst/>
            </a:prstGeom>
            <a:solidFill>
              <a:srgbClr val="015BBC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en-US">
                  <a:solidFill>
                    <a:schemeClr val="bg1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3479BD94-DD9C-4208-9DD6-1552AE6ADA6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64" y="1584"/>
              <a:ext cx="432" cy="432"/>
            </a:xfrm>
            <a:prstGeom prst="ellipse">
              <a:avLst/>
            </a:prstGeom>
            <a:solidFill>
              <a:srgbClr val="015BBC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en-US">
                  <a:solidFill>
                    <a:schemeClr val="bg1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8" name="Oval 13">
              <a:extLst>
                <a:ext uri="{FF2B5EF4-FFF2-40B4-BE49-F238E27FC236}">
                  <a16:creationId xmlns:a16="http://schemas.microsoft.com/office/drawing/2014/main" id="{8091A15B-4B67-435D-5E64-40BDA2152A4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928" y="1728"/>
              <a:ext cx="432" cy="432"/>
            </a:xfrm>
            <a:prstGeom prst="ellipse">
              <a:avLst/>
            </a:prstGeom>
            <a:solidFill>
              <a:srgbClr val="015BBC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en-US">
                  <a:solidFill>
                    <a:schemeClr val="bg1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9" name="Line 14">
              <a:extLst>
                <a:ext uri="{FF2B5EF4-FFF2-40B4-BE49-F238E27FC236}">
                  <a16:creationId xmlns:a16="http://schemas.microsoft.com/office/drawing/2014/main" id="{6E46FA5E-9CDF-2510-37BF-763EC70669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2" y="1824"/>
              <a:ext cx="672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15">
              <a:extLst>
                <a:ext uri="{FF2B5EF4-FFF2-40B4-BE49-F238E27FC236}">
                  <a16:creationId xmlns:a16="http://schemas.microsoft.com/office/drawing/2014/main" id="{DC0A251A-4801-5F39-A4F1-23DFEFFD33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2" y="1200"/>
              <a:ext cx="528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6">
              <a:extLst>
                <a:ext uri="{FF2B5EF4-FFF2-40B4-BE49-F238E27FC236}">
                  <a16:creationId xmlns:a16="http://schemas.microsoft.com/office/drawing/2014/main" id="{A1165C21-AC2B-1A0A-AC4F-543A76D0A8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4" y="1248"/>
              <a:ext cx="96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12" name="Object 17">
              <a:extLst>
                <a:ext uri="{FF2B5EF4-FFF2-40B4-BE49-F238E27FC236}">
                  <a16:creationId xmlns:a16="http://schemas.microsoft.com/office/drawing/2014/main" id="{C438E69F-B8C5-5599-11B9-F195578A180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832" y="1344"/>
            <a:ext cx="127" cy="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4686300" imgH="6731000" progId="Equation.DSMT4">
                    <p:embed/>
                  </p:oleObj>
                </mc:Choice>
                <mc:Fallback>
                  <p:oleObj name="Equation" r:id="rId2" imgW="4686300" imgH="6731000" progId="Equation.DSMT4">
                    <p:embed/>
                    <p:pic>
                      <p:nvPicPr>
                        <p:cNvPr id="476177" name="Object 17">
                          <a:extLst>
                            <a:ext uri="{FF2B5EF4-FFF2-40B4-BE49-F238E27FC236}">
                              <a16:creationId xmlns:a16="http://schemas.microsoft.com/office/drawing/2014/main" id="{3A47B8AF-373F-BC5E-7E36-FBEE75D7109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2" y="1344"/>
                          <a:ext cx="127" cy="1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id="{45FD9E84-B553-BBDB-6F58-1D37DDE2A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1397"/>
              <a:ext cx="336" cy="152"/>
            </a:xfrm>
            <a:custGeom>
              <a:avLst/>
              <a:gdLst>
                <a:gd name="T0" fmla="*/ 0 w 336"/>
                <a:gd name="T1" fmla="*/ 0 h 152"/>
                <a:gd name="T2" fmla="*/ 48 w 336"/>
                <a:gd name="T3" fmla="*/ 96 h 152"/>
                <a:gd name="T4" fmla="*/ 144 w 336"/>
                <a:gd name="T5" fmla="*/ 144 h 152"/>
                <a:gd name="T6" fmla="*/ 240 w 336"/>
                <a:gd name="T7" fmla="*/ 144 h 152"/>
                <a:gd name="T8" fmla="*/ 336 w 336"/>
                <a:gd name="T9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52">
                  <a:moveTo>
                    <a:pt x="0" y="0"/>
                  </a:moveTo>
                  <a:cubicBezTo>
                    <a:pt x="12" y="36"/>
                    <a:pt x="24" y="72"/>
                    <a:pt x="48" y="96"/>
                  </a:cubicBezTo>
                  <a:cubicBezTo>
                    <a:pt x="72" y="120"/>
                    <a:pt x="112" y="136"/>
                    <a:pt x="144" y="144"/>
                  </a:cubicBezTo>
                  <a:cubicBezTo>
                    <a:pt x="176" y="152"/>
                    <a:pt x="208" y="152"/>
                    <a:pt x="240" y="144"/>
                  </a:cubicBezTo>
                  <a:cubicBezTo>
                    <a:pt x="272" y="136"/>
                    <a:pt x="304" y="116"/>
                    <a:pt x="336" y="96"/>
                  </a:cubicBez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EF7F07E-84AC-24F2-EA6E-F3AD2B159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025" y="3133725"/>
            <a:ext cx="5264150" cy="57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960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483BB-C83C-D697-2D44-0F92A7C40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95350"/>
          </a:xfrm>
        </p:spPr>
        <p:txBody>
          <a:bodyPr/>
          <a:lstStyle/>
          <a:p>
            <a:r>
              <a:rPr lang="en-US" dirty="0"/>
              <a:t>Multipole moments quantify the most important features of a charge distribution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03A70C-41C2-7D17-3876-09A6373818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DEA1EB-759D-6FE0-3D64-8117F3C9B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4724400" cy="3581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electrostatic moments are</a:t>
            </a:r>
          </a:p>
          <a:p>
            <a:pPr lvl="1"/>
            <a:r>
              <a:rPr lang="en-US" i="1" dirty="0">
                <a:sym typeface="Wingdings" pitchFamily="2" charset="2"/>
              </a:rPr>
              <a:t>Charge</a:t>
            </a:r>
          </a:p>
          <a:p>
            <a:pPr lvl="1"/>
            <a:r>
              <a:rPr lang="en-US" i="1" dirty="0">
                <a:sym typeface="Wingdings" pitchFamily="2" charset="2"/>
              </a:rPr>
              <a:t>Dipole</a:t>
            </a:r>
          </a:p>
          <a:p>
            <a:pPr lvl="1"/>
            <a:r>
              <a:rPr lang="en-US" i="1" dirty="0">
                <a:sym typeface="Wingdings" pitchFamily="2" charset="2"/>
              </a:rPr>
              <a:t>Quadrupole </a:t>
            </a:r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631A061-DADA-5B5A-5CAF-E67CF5F7B7A5}"/>
              </a:ext>
            </a:extLst>
          </p:cNvPr>
          <p:cNvGrpSpPr/>
          <p:nvPr/>
        </p:nvGrpSpPr>
        <p:grpSpPr>
          <a:xfrm>
            <a:off x="5893242" y="819150"/>
            <a:ext cx="2840379" cy="2386617"/>
            <a:chOff x="1524000" y="1440710"/>
            <a:chExt cx="2840379" cy="238661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8E6B6AD-7C89-4F04-81D8-2AF9A2764431}"/>
                </a:ext>
              </a:extLst>
            </p:cNvPr>
            <p:cNvSpPr txBox="1"/>
            <p:nvPr/>
          </p:nvSpPr>
          <p:spPr>
            <a:xfrm>
              <a:off x="3792879" y="1440710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q'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0203FE7-9718-2876-DB27-D2D2AB29B89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24000" y="3389430"/>
              <a:ext cx="2743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74DC706-4B64-A67E-661A-F2F99147A81C}"/>
                </a:ext>
              </a:extLst>
            </p:cNvPr>
            <p:cNvSpPr/>
            <p:nvPr/>
          </p:nvSpPr>
          <p:spPr bwMode="auto">
            <a:xfrm>
              <a:off x="1905000" y="331323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DF0F845-6112-D072-2BD2-78398C7A52F9}"/>
                </a:ext>
              </a:extLst>
            </p:cNvPr>
            <p:cNvSpPr/>
            <p:nvPr/>
          </p:nvSpPr>
          <p:spPr bwMode="auto">
            <a:xfrm>
              <a:off x="3581400" y="331323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BC48114-A689-60FC-21FD-42574C2B1457}"/>
                </a:ext>
              </a:extLst>
            </p:cNvPr>
            <p:cNvSpPr txBox="1"/>
            <p:nvPr/>
          </p:nvSpPr>
          <p:spPr>
            <a:xfrm>
              <a:off x="3447649" y="3364237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/>
                <a:t>x</a:t>
              </a:r>
              <a:r>
                <a:rPr lang="en-US" baseline="-25000" dirty="0"/>
                <a:t>1</a:t>
              </a:r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2469E82-23A0-99FA-8184-7C8B4EF6F6D0}"/>
                </a:ext>
              </a:extLst>
            </p:cNvPr>
            <p:cNvSpPr txBox="1"/>
            <p:nvPr/>
          </p:nvSpPr>
          <p:spPr>
            <a:xfrm>
              <a:off x="1702926" y="3365662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/>
                <a:t>-x</a:t>
              </a:r>
              <a:r>
                <a:rPr lang="en-US" baseline="-25000" dirty="0"/>
                <a:t>2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DC155B-7CB6-B8ED-7E62-7E06C8F0F3AF}"/>
                </a:ext>
              </a:extLst>
            </p:cNvPr>
            <p:cNvSpPr txBox="1"/>
            <p:nvPr/>
          </p:nvSpPr>
          <p:spPr>
            <a:xfrm>
              <a:off x="3221379" y="2851565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q</a:t>
              </a:r>
              <a:r>
                <a:rPr lang="en-US" baseline="-25000" dirty="0">
                  <a:solidFill>
                    <a:srgbClr val="FF0000"/>
                  </a:solidFill>
                </a:rPr>
                <a:t>1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BBB6031-B80D-F120-E6A4-8A2BA7C37FF0}"/>
                </a:ext>
              </a:extLst>
            </p:cNvPr>
            <p:cNvSpPr txBox="1"/>
            <p:nvPr/>
          </p:nvSpPr>
          <p:spPr>
            <a:xfrm flipH="1">
              <a:off x="1702926" y="2835511"/>
              <a:ext cx="571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q</a:t>
              </a:r>
              <a:r>
                <a:rPr lang="en-US" baseline="-25000" dirty="0">
                  <a:solidFill>
                    <a:srgbClr val="FF0000"/>
                  </a:solidFill>
                </a:rPr>
                <a:t>2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789AEAE-AB4E-95BB-F518-19AE1D8A5ACA}"/>
                </a:ext>
              </a:extLst>
            </p:cNvPr>
            <p:cNvCxnSpPr>
              <a:cxnSpLocks/>
              <a:stCxn id="12" idx="6"/>
            </p:cNvCxnSpPr>
            <p:nvPr/>
          </p:nvCxnSpPr>
          <p:spPr bwMode="auto">
            <a:xfrm flipV="1">
              <a:off x="2057400" y="1830270"/>
              <a:ext cx="1774664" cy="15591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A335DDD-7FD7-92E8-C2E9-007435A2F7E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73981" y="1830269"/>
              <a:ext cx="1258083" cy="157521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10E8AE-8BA7-E081-CF45-99BC9B70AB4B}"/>
                </a:ext>
              </a:extLst>
            </p:cNvPr>
            <p:cNvCxnSpPr>
              <a:cxnSpLocks/>
              <a:stCxn id="13" idx="0"/>
            </p:cNvCxnSpPr>
            <p:nvPr/>
          </p:nvCxnSpPr>
          <p:spPr bwMode="auto">
            <a:xfrm flipV="1">
              <a:off x="3657600" y="1830268"/>
              <a:ext cx="174464" cy="148296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43D3CA0E-F434-B374-E565-FD343C44A6E5}"/>
                </a:ext>
              </a:extLst>
            </p:cNvPr>
            <p:cNvSpPr/>
            <p:nvPr/>
          </p:nvSpPr>
          <p:spPr bwMode="auto">
            <a:xfrm rot="21407412">
              <a:off x="2541225" y="3192815"/>
              <a:ext cx="439619" cy="358941"/>
            </a:xfrm>
            <a:prstGeom prst="arc">
              <a:avLst>
                <a:gd name="adj1" fmla="val 16200000"/>
                <a:gd name="adj2" fmla="val 51106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9B85795-8A97-5F66-15D4-B50F0A411B4A}"/>
                </a:ext>
              </a:extLst>
            </p:cNvPr>
            <p:cNvSpPr txBox="1"/>
            <p:nvPr/>
          </p:nvSpPr>
          <p:spPr>
            <a:xfrm>
              <a:off x="2819075" y="2848096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i="1" dirty="0"/>
                <a:t>θ</a:t>
              </a:r>
              <a:r>
                <a:rPr lang="en-US" i="1" dirty="0"/>
                <a:t> </a:t>
              </a:r>
              <a:endParaRPr 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2A1B3DB-AF31-B334-FE7D-76C27C396716}"/>
                </a:ext>
              </a:extLst>
            </p:cNvPr>
            <p:cNvSpPr txBox="1"/>
            <p:nvPr/>
          </p:nvSpPr>
          <p:spPr>
            <a:xfrm>
              <a:off x="3303025" y="2189888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/>
                <a:t>r </a:t>
              </a:r>
              <a:endParaRPr lang="en-US" dirty="0"/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EB330E5-4530-A74A-45F3-AE5AAE5B3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545949">
              <a:off x="3194284" y="2528353"/>
              <a:ext cx="1359571" cy="14548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BFC3F12-3698-453E-0D2C-95A79F429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137156">
              <a:off x="1912418" y="2368537"/>
              <a:ext cx="1976241" cy="2114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5A41B76-E4E8-974D-985F-BAA6825EBC02}"/>
                </a:ext>
              </a:extLst>
            </p:cNvPr>
            <p:cNvSpPr txBox="1"/>
            <p:nvPr/>
          </p:nvSpPr>
          <p:spPr>
            <a:xfrm>
              <a:off x="2400300" y="3233789"/>
              <a:ext cx="57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D7369D1-8CD5-4BF9-3B33-CC6CDB2E7983}"/>
              </a:ext>
            </a:extLst>
          </p:cNvPr>
          <p:cNvSpPr txBox="1"/>
          <p:nvPr/>
        </p:nvSpPr>
        <p:spPr>
          <a:xfrm>
            <a:off x="1138429" y="982509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1B0EEB-5F48-1755-2AA5-AF2312C37A5D}"/>
              </a:ext>
            </a:extLst>
          </p:cNvPr>
          <p:cNvSpPr txBox="1"/>
          <p:nvPr/>
        </p:nvSpPr>
        <p:spPr>
          <a:xfrm>
            <a:off x="2974346" y="977276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dipole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0FEF1A-95BB-07BD-1602-6123FD10CEBD}"/>
              </a:ext>
            </a:extLst>
          </p:cNvPr>
          <p:cNvSpPr txBox="1"/>
          <p:nvPr/>
        </p:nvSpPr>
        <p:spPr>
          <a:xfrm>
            <a:off x="1712446" y="1648904"/>
            <a:ext cx="1028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quadrupole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38BB279-0898-05B2-C7D2-9E0B487151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433" y="4564553"/>
            <a:ext cx="2286000" cy="368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51410B4-40C6-7630-0E48-2E9573780B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7636" y="4169673"/>
            <a:ext cx="2222500" cy="3683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055A47F-883D-9458-1382-95720A71A98D}"/>
              </a:ext>
            </a:extLst>
          </p:cNvPr>
          <p:cNvSpPr txBox="1"/>
          <p:nvPr/>
        </p:nvSpPr>
        <p:spPr>
          <a:xfrm>
            <a:off x="5109726" y="4866501"/>
            <a:ext cx="18995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would be octupole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34E6E78-6C92-AB32-DF7C-07F21067D8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5039" y="3777996"/>
            <a:ext cx="1536700" cy="368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6B61BCD-CA5E-0A12-DDB4-C5084DD0AB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641" y="1240184"/>
            <a:ext cx="5536649" cy="130996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86E06E6-1F8E-75EE-3C16-AABCA38507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621" y="2632075"/>
            <a:ext cx="5196521" cy="5401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2D3301-7978-8BD1-2A29-EF9DBF6A383B}"/>
              </a:ext>
            </a:extLst>
          </p:cNvPr>
          <p:cNvSpPr txBox="1"/>
          <p:nvPr/>
        </p:nvSpPr>
        <p:spPr>
          <a:xfrm>
            <a:off x="8084426" y="0"/>
            <a:ext cx="1059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786780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76EB8-433A-9979-FA62-DEC344A65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Van der Waals energy</a:t>
            </a:r>
            <a:r>
              <a:rPr lang="en-US" dirty="0"/>
              <a:t> is the term used to describe repulsion + dispersion interactions</a:t>
            </a:r>
            <a:endParaRPr lang="en-US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B70B24-E76D-7CB0-750F-CB155A5C8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BA5618-5F01-12BD-BEA3-9675401AA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popular approaches to model repulsion</a:t>
            </a:r>
          </a:p>
          <a:p>
            <a:pPr lvl="1"/>
            <a:r>
              <a:rPr lang="en-US" dirty="0"/>
              <a:t>Inverse power                           Exponential</a:t>
            </a:r>
          </a:p>
          <a:p>
            <a:endParaRPr lang="en-US" dirty="0"/>
          </a:p>
          <a:p>
            <a:r>
              <a:rPr lang="en-US" dirty="0"/>
              <a:t>Combine with attraction term</a:t>
            </a:r>
          </a:p>
          <a:p>
            <a:pPr lvl="1"/>
            <a:r>
              <a:rPr lang="en-US" dirty="0"/>
              <a:t>Lennard-Jones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Exp-6</a:t>
            </a:r>
          </a:p>
        </p:txBody>
      </p:sp>
      <p:graphicFrame>
        <p:nvGraphicFramePr>
          <p:cNvPr id="5" name="Object 9">
            <a:extLst>
              <a:ext uri="{FF2B5EF4-FFF2-40B4-BE49-F238E27FC236}">
                <a16:creationId xmlns:a16="http://schemas.microsoft.com/office/drawing/2014/main" id="{42649428-ED6C-6CD3-CDDB-6324E17F4A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719512"/>
              </p:ext>
            </p:extLst>
          </p:nvPr>
        </p:nvGraphicFramePr>
        <p:xfrm>
          <a:off x="2895600" y="1428750"/>
          <a:ext cx="1028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698200" imgH="13169900" progId="Equation.DSMT4">
                  <p:embed/>
                </p:oleObj>
              </mc:Choice>
              <mc:Fallback>
                <p:oleObj name="Equation" r:id="rId2" imgW="23698200" imgH="13169900" progId="Equation.DSMT4">
                  <p:embed/>
                  <p:pic>
                    <p:nvPicPr>
                      <p:cNvPr id="473097" name="Object 9">
                        <a:extLst>
                          <a:ext uri="{FF2B5EF4-FFF2-40B4-BE49-F238E27FC236}">
                            <a16:creationId xmlns:a16="http://schemas.microsoft.com/office/drawing/2014/main" id="{EFAFF120-081A-EE6D-82A9-1AA452D9B6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428750"/>
                        <a:ext cx="1028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BC77D7F-BF64-B7D8-7444-F15E5C4A15EC}"/>
              </a:ext>
            </a:extLst>
          </p:cNvPr>
          <p:cNvSpPr txBox="1"/>
          <p:nvPr/>
        </p:nvSpPr>
        <p:spPr>
          <a:xfrm>
            <a:off x="1371600" y="1967213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9900"/>
                </a:solidFill>
              </a:rPr>
              <a:t>typically </a:t>
            </a:r>
            <a:r>
              <a:rPr lang="en-US" altLang="en-US" sz="1800" i="1" dirty="0">
                <a:solidFill>
                  <a:srgbClr val="009900"/>
                </a:solidFill>
              </a:rPr>
              <a:t>n</a:t>
            </a:r>
            <a:r>
              <a:rPr lang="en-US" altLang="en-US" sz="1800" dirty="0">
                <a:solidFill>
                  <a:srgbClr val="009900"/>
                </a:solidFill>
              </a:rPr>
              <a:t> ~ 9 - 12</a:t>
            </a:r>
            <a:endParaRPr lang="en-US" sz="1800" dirty="0">
              <a:solidFill>
                <a:srgbClr val="009900"/>
              </a:solidFill>
            </a:endParaRPr>
          </a:p>
        </p:txBody>
      </p:sp>
      <p:graphicFrame>
        <p:nvGraphicFramePr>
          <p:cNvPr id="8" name="Object 12">
            <a:extLst>
              <a:ext uri="{FF2B5EF4-FFF2-40B4-BE49-F238E27FC236}">
                <a16:creationId xmlns:a16="http://schemas.microsoft.com/office/drawing/2014/main" id="{D708EF7E-2D64-2208-90D2-FFA859308B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548516"/>
              </p:ext>
            </p:extLst>
          </p:nvPr>
        </p:nvGraphicFramePr>
        <p:xfrm>
          <a:off x="6248400" y="1530350"/>
          <a:ext cx="134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013400" imgH="8483600" progId="Equation.DSMT4">
                  <p:embed/>
                </p:oleObj>
              </mc:Choice>
              <mc:Fallback>
                <p:oleObj name="Equation" r:id="rId4" imgW="31013400" imgH="8483600" progId="Equation.DSMT4">
                  <p:embed/>
                  <p:pic>
                    <p:nvPicPr>
                      <p:cNvPr id="473100" name="Object 12">
                        <a:extLst>
                          <a:ext uri="{FF2B5EF4-FFF2-40B4-BE49-F238E27FC236}">
                            <a16:creationId xmlns:a16="http://schemas.microsoft.com/office/drawing/2014/main" id="{FFFB6C68-5463-9E63-29B1-29D4584F9F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530350"/>
                        <a:ext cx="134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DD3483B-D3EF-4F3E-08F1-A8BA3EDF41B8}"/>
              </a:ext>
            </a:extLst>
          </p:cNvPr>
          <p:cNvSpPr txBox="1"/>
          <p:nvPr/>
        </p:nvSpPr>
        <p:spPr>
          <a:xfrm>
            <a:off x="4991100" y="1966196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9900"/>
                </a:solidFill>
              </a:rPr>
              <a:t>2 parameters</a:t>
            </a:r>
            <a:endParaRPr lang="en-US" sz="1800" dirty="0">
              <a:solidFill>
                <a:srgbClr val="0099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C32418A-404D-5913-B55C-416FBC3554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351" y="3035943"/>
            <a:ext cx="3558230" cy="5048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9093D8E-0585-CCF2-FED1-58C791441B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3600" y="3793638"/>
            <a:ext cx="1892300" cy="524598"/>
          </a:xfrm>
          <a:prstGeom prst="rect">
            <a:avLst/>
          </a:prstGeom>
        </p:spPr>
      </p:pic>
      <p:pic>
        <p:nvPicPr>
          <p:cNvPr id="17" name="Picture 23">
            <a:extLst>
              <a:ext uri="{FF2B5EF4-FFF2-40B4-BE49-F238E27FC236}">
                <a16:creationId xmlns:a16="http://schemas.microsoft.com/office/drawing/2014/main" id="{C1579493-CE07-6597-D6B9-DF5BC7D98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350" y="3630040"/>
            <a:ext cx="2038946" cy="162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4">
            <a:extLst>
              <a:ext uri="{FF2B5EF4-FFF2-40B4-BE49-F238E27FC236}">
                <a16:creationId xmlns:a16="http://schemas.microsoft.com/office/drawing/2014/main" id="{805870B5-ED00-6B6C-46A7-0AEE1693D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3923526"/>
            <a:ext cx="18605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en-US" sz="1400" dirty="0">
                <a:solidFill>
                  <a:srgbClr val="009900"/>
                </a:solidFill>
              </a:rPr>
              <a:t>Beware of anomalous Exp-6 short-range attraction</a:t>
            </a:r>
          </a:p>
        </p:txBody>
      </p:sp>
      <p:pic>
        <p:nvPicPr>
          <p:cNvPr id="19" name="Picture 19">
            <a:extLst>
              <a:ext uri="{FF2B5EF4-FFF2-40B4-BE49-F238E27FC236}">
                <a16:creationId xmlns:a16="http://schemas.microsoft.com/office/drawing/2014/main" id="{D01D96F8-042A-29C6-E3C4-6D0F51B8E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696" y="2403074"/>
            <a:ext cx="2745966" cy="198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id="{A47804C7-3259-259A-823A-00A145A3D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369" y="3309351"/>
            <a:ext cx="1860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en-US" sz="1400" dirty="0">
                <a:solidFill>
                  <a:srgbClr val="009900"/>
                </a:solidFill>
              </a:rPr>
              <a:t>Exp-6 repulsion is slightly softer</a:t>
            </a:r>
          </a:p>
        </p:txBody>
      </p:sp>
      <p:sp>
        <p:nvSpPr>
          <p:cNvPr id="21" name="Line 21">
            <a:extLst>
              <a:ext uri="{FF2B5EF4-FFF2-40B4-BE49-F238E27FC236}">
                <a16:creationId xmlns:a16="http://schemas.microsoft.com/office/drawing/2014/main" id="{B1396764-899C-4A02-4B7C-BCE253444C9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26569" y="2716887"/>
            <a:ext cx="762000" cy="609600"/>
          </a:xfrm>
          <a:prstGeom prst="line">
            <a:avLst/>
          </a:prstGeom>
          <a:noFill/>
          <a:ln w="1270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1800">
              <a:solidFill>
                <a:srgbClr val="009900"/>
              </a:solidFill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4A34B000-3297-1941-1A7D-DED1FE32A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25" y="4342376"/>
            <a:ext cx="1860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en-US" sz="1400" dirty="0">
                <a:solidFill>
                  <a:srgbClr val="009900"/>
                </a:solidFill>
              </a:rPr>
              <a:t>a.k.a. “Buckingham” or “Hill” potential</a:t>
            </a:r>
          </a:p>
        </p:txBody>
      </p:sp>
    </p:spTree>
    <p:extLst>
      <p:ext uri="{BB962C8B-B14F-4D97-AF65-F5344CB8AC3E}">
        <p14:creationId xmlns:p14="http://schemas.microsoft.com/office/powerpoint/2010/main" val="2142374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9E21D-D51B-401B-DB01-B22B757EA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Combining rules </a:t>
            </a:r>
            <a:r>
              <a:rPr lang="en-US" dirty="0"/>
              <a:t>are used to estimate parameters for unlike atoms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B51F9B-96F9-BEE3-1D99-590DE89116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43F4B5-5A71-1012-FF92-95D4BF5C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43" y="806450"/>
            <a:ext cx="8763000" cy="3746500"/>
          </a:xfrm>
        </p:spPr>
        <p:txBody>
          <a:bodyPr/>
          <a:lstStyle/>
          <a:p>
            <a:r>
              <a:rPr lang="en-US" dirty="0"/>
              <a:t>Approach is to use same model potential, but with “averaged” parameters</a:t>
            </a:r>
          </a:p>
          <a:p>
            <a:pPr lvl="1"/>
            <a:r>
              <a:rPr lang="en-US" dirty="0"/>
              <a:t>No ambiguity for Coulomb interactions</a:t>
            </a:r>
          </a:p>
          <a:p>
            <a:pPr lvl="1"/>
            <a:r>
              <a:rPr lang="en-US" dirty="0"/>
              <a:t>For effective potential (e.g., LJ), it is not clear what to do</a:t>
            </a:r>
          </a:p>
          <a:p>
            <a:r>
              <a:rPr lang="en-US" dirty="0"/>
              <a:t>Lorentz-Berthelot is a widely used choice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Others have been proposed</a:t>
            </a:r>
          </a:p>
          <a:p>
            <a:r>
              <a:rPr lang="en-US" altLang="en-US" dirty="0"/>
              <a:t>Treatment is a very weak link in quantitative applications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66D692-0072-C905-8543-5365AACD7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657350"/>
            <a:ext cx="1426029" cy="53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3DD181-6501-19F7-F9B2-3B16E7676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257550"/>
            <a:ext cx="2413000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292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E10DE-23C8-BBC5-5829-C0BA27C5F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14350"/>
          </a:xfrm>
        </p:spPr>
        <p:txBody>
          <a:bodyPr/>
          <a:lstStyle/>
          <a:p>
            <a:r>
              <a:rPr lang="en-US" sz="3200" dirty="0"/>
              <a:t>Many force field models have been developed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DD6A77-A9A7-31C5-9CF3-EB775CD3E8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9902575-C1E9-41E8-558A-F736A0742E07}"/>
              </a:ext>
            </a:extLst>
          </p:cNvPr>
          <p:cNvGrpSpPr/>
          <p:nvPr/>
        </p:nvGrpSpPr>
        <p:grpSpPr>
          <a:xfrm>
            <a:off x="3352800" y="602572"/>
            <a:ext cx="5334000" cy="4552950"/>
            <a:chOff x="1875558" y="1016900"/>
            <a:chExt cx="4170906" cy="40123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A4ABD64-9126-B408-40AB-5E792F8B8E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362"/>
            <a:stretch/>
          </p:blipFill>
          <p:spPr>
            <a:xfrm rot="5400000">
              <a:off x="3041026" y="2023762"/>
              <a:ext cx="1839970" cy="417090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846BBED-AC06-106C-4DC5-7D556EEBE4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2605"/>
            <a:stretch/>
          </p:blipFill>
          <p:spPr>
            <a:xfrm rot="5400000">
              <a:off x="2828058" y="64401"/>
              <a:ext cx="2209801" cy="41148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7FC4FDB-D3D5-6F14-7D12-D84C0672DF7D}"/>
              </a:ext>
            </a:extLst>
          </p:cNvPr>
          <p:cNvSpPr txBox="1"/>
          <p:nvPr/>
        </p:nvSpPr>
        <p:spPr>
          <a:xfrm>
            <a:off x="2552476" y="4726495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 Jensen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17367B-AD45-BC64-7161-44001A345708}"/>
              </a:ext>
            </a:extLst>
          </p:cNvPr>
          <p:cNvSpPr txBox="1"/>
          <p:nvPr/>
        </p:nvSpPr>
        <p:spPr>
          <a:xfrm>
            <a:off x="0" y="742950"/>
            <a:ext cx="2971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just a few of the most popular ones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7708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85800"/>
            <a:ext cx="8915400" cy="4171950"/>
          </a:xfrm>
        </p:spPr>
        <p:txBody>
          <a:bodyPr/>
          <a:lstStyle/>
          <a:p>
            <a:r>
              <a:rPr lang="en-US" dirty="0">
                <a:effectLst/>
                <a:latin typeface="Helvetica Neue" panose="02000503000000020004" pitchFamily="2" charset="0"/>
              </a:rPr>
              <a:t>Frank Jensen, </a:t>
            </a:r>
            <a:r>
              <a:rPr lang="en-US" i="1" dirty="0">
                <a:effectLst/>
                <a:latin typeface="Helvetica Neue" panose="02000503000000020004" pitchFamily="2" charset="0"/>
              </a:rPr>
              <a:t>Introduction to Computational Chemistry</a:t>
            </a:r>
            <a:r>
              <a:rPr lang="en-US" dirty="0">
                <a:effectLst/>
                <a:latin typeface="Helvetica Neue" panose="02000503000000020004" pitchFamily="2" charset="0"/>
              </a:rPr>
              <a:t>, 3rd ed., Wiley (2017). Chapter 2.  </a:t>
            </a:r>
            <a:br>
              <a:rPr lang="en-US" dirty="0">
                <a:effectLst/>
                <a:latin typeface="Helvetica Neue" panose="02000503000000020004" pitchFamily="2" charset="0"/>
              </a:rPr>
            </a:br>
            <a:r>
              <a:rPr lang="en-US" dirty="0">
                <a:effectLst/>
                <a:latin typeface="Helvetica Neue" panose="02000503000000020004" pitchFamily="2" charset="0"/>
              </a:rPr>
              <a:t>Available online via UB library:</a:t>
            </a:r>
          </a:p>
          <a:p>
            <a:pPr lvl="1"/>
            <a:r>
              <a:rPr lang="en-US" dirty="0">
                <a:effectLst/>
                <a:latin typeface="Helvetica Neue" panose="02000503000000020004" pitchFamily="2" charset="0"/>
                <a:hlinkClick r:id="rId2"/>
              </a:rPr>
              <a:t>https://search.lib.buffalo.edu/permalink/01SUNY_BUF/9qhqtp/alma9939265811804803</a:t>
            </a:r>
            <a:endParaRPr lang="en-US" dirty="0">
              <a:effectLst/>
              <a:latin typeface="Helvetica Neue" panose="02000503000000020004" pitchFamily="2" charset="0"/>
            </a:endParaRP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C.G. Gray and K.E. Gubbins, </a:t>
            </a:r>
            <a:r>
              <a:rPr lang="en-US" i="1" dirty="0">
                <a:effectLst/>
                <a:latin typeface="Helvetica Neue" panose="02000503000000020004" pitchFamily="2" charset="0"/>
              </a:rPr>
              <a:t>Theory of Molecular Fluids</a:t>
            </a:r>
            <a:r>
              <a:rPr lang="en-US" dirty="0">
                <a:effectLst/>
                <a:latin typeface="Helvetica Neue" panose="02000503000000020004" pitchFamily="2" charset="0"/>
              </a:rPr>
              <a:t>, Vol. 1: Fundamentals (1984). </a:t>
            </a:r>
          </a:p>
          <a:p>
            <a:pPr lvl="1"/>
            <a:r>
              <a:rPr lang="en-US" dirty="0">
                <a:latin typeface="Helvetica Neue" panose="02000503000000020004" pitchFamily="2" charset="0"/>
              </a:rPr>
              <a:t>Detailed, comprehensive discussion of molecular electrostatics</a:t>
            </a:r>
          </a:p>
          <a:p>
            <a:pPr lvl="1"/>
            <a:r>
              <a:rPr lang="en-US" dirty="0">
                <a:latin typeface="Helvetica Neue" panose="02000503000000020004" pitchFamily="2" charset="0"/>
              </a:rPr>
              <a:t>Not required reading.  Recommended for anyone needed to look at the topic in more detail.</a:t>
            </a:r>
            <a:endParaRPr lang="en-US" dirty="0">
              <a:effectLst/>
              <a:latin typeface="Helvetica Neue" panose="02000503000000020004" pitchFamily="2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6A772-45D5-F225-9B1D-23C19D73A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Energies for interaction of multipoles with each other are available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24DD16-FC09-F42A-3B0B-7437B80576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F0FAAE-6B92-6095-57C0-0D6D69380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7750"/>
            <a:ext cx="9067800" cy="1600200"/>
          </a:xfrm>
        </p:spPr>
        <p:txBody>
          <a:bodyPr/>
          <a:lstStyle/>
          <a:p>
            <a:r>
              <a:rPr lang="en-US" dirty="0"/>
              <a:t>Pure dipole</a:t>
            </a:r>
          </a:p>
          <a:p>
            <a:r>
              <a:rPr lang="en-US" dirty="0"/>
              <a:t>Pure quadrupole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Can model electrostatics as point dipole, etc. rather than charges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D4931B-7771-39CA-E846-65B7D7978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71750"/>
            <a:ext cx="7772400" cy="2037749"/>
          </a:xfrm>
          <a:prstGeom prst="rect">
            <a:avLst/>
          </a:prstGeom>
        </p:spPr>
      </p:pic>
      <p:sp>
        <p:nvSpPr>
          <p:cNvPr id="10" name="Oval 8">
            <a:extLst>
              <a:ext uri="{FF2B5EF4-FFF2-40B4-BE49-F238E27FC236}">
                <a16:creationId xmlns:a16="http://schemas.microsoft.com/office/drawing/2014/main" id="{074D1961-0004-FFE4-21A3-9B18A0E5F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123950"/>
            <a:ext cx="990600" cy="38100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B1E67637-907B-6706-1CD1-F91E7E334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657350"/>
            <a:ext cx="990600" cy="381000"/>
          </a:xfrm>
          <a:prstGeom prst="ellipse">
            <a:avLst/>
          </a:prstGeom>
          <a:solidFill>
            <a:srgbClr val="0099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F1EA38-B21A-E69C-006A-BA7FF27BD261}"/>
              </a:ext>
            </a:extLst>
          </p:cNvPr>
          <p:cNvSpPr txBox="1"/>
          <p:nvPr/>
        </p:nvSpPr>
        <p:spPr>
          <a:xfrm>
            <a:off x="3906078" y="107375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+</a:t>
            </a:r>
            <a:endParaRPr lang="en-US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A96450-426E-DBE2-EA7E-C048AB9FA839}"/>
              </a:ext>
            </a:extLst>
          </p:cNvPr>
          <p:cNvSpPr txBox="1"/>
          <p:nvPr/>
        </p:nvSpPr>
        <p:spPr>
          <a:xfrm>
            <a:off x="3230217" y="107375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−</a:t>
            </a:r>
            <a:endParaRPr lang="en-US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C1492E-72C1-567C-7BEC-AB7DB643220A}"/>
              </a:ext>
            </a:extLst>
          </p:cNvPr>
          <p:cNvSpPr txBox="1"/>
          <p:nvPr/>
        </p:nvSpPr>
        <p:spPr>
          <a:xfrm>
            <a:off x="4000500" y="159882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+</a:t>
            </a:r>
            <a:endParaRPr lang="en-US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38722E-CA2B-FE66-6F06-7650A2FB72F6}"/>
              </a:ext>
            </a:extLst>
          </p:cNvPr>
          <p:cNvSpPr txBox="1"/>
          <p:nvPr/>
        </p:nvSpPr>
        <p:spPr>
          <a:xfrm>
            <a:off x="3201725" y="1610818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+</a:t>
            </a:r>
            <a:endParaRPr lang="en-US" b="1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102CA24-AEC7-FBC3-6739-17C9E1893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172106"/>
            <a:ext cx="1358462" cy="2794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3EA0F3E-1BC0-B9F4-5B2A-43AD71074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938" y="1657350"/>
            <a:ext cx="1358462" cy="279400"/>
          </a:xfrm>
          <a:prstGeom prst="rect">
            <a:avLst/>
          </a:prstGeom>
        </p:spPr>
      </p:pic>
      <p:sp>
        <p:nvSpPr>
          <p:cNvPr id="29" name="Oval 11">
            <a:extLst>
              <a:ext uri="{FF2B5EF4-FFF2-40B4-BE49-F238E27FC236}">
                <a16:creationId xmlns:a16="http://schemas.microsoft.com/office/drawing/2014/main" id="{168B4ACD-0640-D602-F461-998654398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275" y="2140549"/>
            <a:ext cx="990600" cy="381000"/>
          </a:xfrm>
          <a:prstGeom prst="ellipse">
            <a:avLst/>
          </a:prstGeom>
          <a:solidFill>
            <a:srgbClr val="0099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038D3E-F300-E0A9-8BF4-F3C7CB9BF57B}"/>
              </a:ext>
            </a:extLst>
          </p:cNvPr>
          <p:cNvSpPr txBox="1"/>
          <p:nvPr/>
        </p:nvSpPr>
        <p:spPr>
          <a:xfrm>
            <a:off x="3558036" y="2130817"/>
            <a:ext cx="503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+</a:t>
            </a:r>
            <a:r>
              <a:rPr lang="en-US" sz="2000" dirty="0">
                <a:solidFill>
                  <a:schemeClr val="bg1"/>
                </a:solidFill>
              </a:rPr>
              <a:t>2</a:t>
            </a:r>
            <a:endParaRPr lang="en-US" sz="2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120ED3E-DA06-30B4-2500-7FCE5E6BD33C}"/>
              </a:ext>
            </a:extLst>
          </p:cNvPr>
          <p:cNvSpPr txBox="1"/>
          <p:nvPr/>
        </p:nvSpPr>
        <p:spPr>
          <a:xfrm>
            <a:off x="3221334" y="2093016"/>
            <a:ext cx="3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−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F27D70-186B-86C1-FA29-ADCF41BDD09D}"/>
              </a:ext>
            </a:extLst>
          </p:cNvPr>
          <p:cNvSpPr txBox="1"/>
          <p:nvPr/>
        </p:nvSpPr>
        <p:spPr>
          <a:xfrm>
            <a:off x="3977722" y="2093016"/>
            <a:ext cx="3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−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01DF93F7-1047-A464-CA4F-3ECBEE316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938" y="2165881"/>
            <a:ext cx="1358462" cy="279400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74F30CE3-BA50-CBF3-6E52-BE74EA6DF843}"/>
              </a:ext>
            </a:extLst>
          </p:cNvPr>
          <p:cNvGrpSpPr/>
          <p:nvPr/>
        </p:nvGrpSpPr>
        <p:grpSpPr>
          <a:xfrm flipH="1" flipV="1">
            <a:off x="6162261" y="1109779"/>
            <a:ext cx="990600" cy="381000"/>
            <a:chOff x="6162261" y="1109779"/>
            <a:chExt cx="990600" cy="381000"/>
          </a:xfrm>
        </p:grpSpPr>
        <p:sp>
          <p:nvSpPr>
            <p:cNvPr id="35" name="Oval 8">
              <a:extLst>
                <a:ext uri="{FF2B5EF4-FFF2-40B4-BE49-F238E27FC236}">
                  <a16:creationId xmlns:a16="http://schemas.microsoft.com/office/drawing/2014/main" id="{29C18EF2-3352-25B2-9A19-75D58E900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D012787D-BD54-2BB2-7E52-4466504CB235}"/>
                </a:ext>
              </a:extLst>
            </p:cNvPr>
            <p:cNvCxnSpPr>
              <a:cxnSpLocks/>
              <a:stCxn id="35" idx="6"/>
              <a:endCxn id="35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2D2D7FFF-87DA-718D-0BFC-AAA63A5F91D7}"/>
              </a:ext>
            </a:extLst>
          </p:cNvPr>
          <p:cNvGrpSpPr/>
          <p:nvPr/>
        </p:nvGrpSpPr>
        <p:grpSpPr>
          <a:xfrm>
            <a:off x="6162261" y="2130817"/>
            <a:ext cx="990600" cy="381000"/>
            <a:chOff x="6162261" y="1614297"/>
            <a:chExt cx="990600" cy="381000"/>
          </a:xfrm>
        </p:grpSpPr>
        <p:sp>
          <p:nvSpPr>
            <p:cNvPr id="43" name="Oval 8">
              <a:extLst>
                <a:ext uri="{FF2B5EF4-FFF2-40B4-BE49-F238E27FC236}">
                  <a16:creationId xmlns:a16="http://schemas.microsoft.com/office/drawing/2014/main" id="{BF0E94FA-67C5-EE86-3B99-7A1658483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614297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19AD9CBA-FFBC-6AAE-F252-71584368FF3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657561" y="1804797"/>
              <a:ext cx="4953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DB06045-EFB3-3799-90B0-97DD40FF7E4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62261" y="1798022"/>
              <a:ext cx="495300" cy="677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DD6021A-6D06-A1F9-18FF-F81FD4E8BF91}"/>
              </a:ext>
            </a:extLst>
          </p:cNvPr>
          <p:cNvGrpSpPr/>
          <p:nvPr/>
        </p:nvGrpSpPr>
        <p:grpSpPr>
          <a:xfrm rot="2745072">
            <a:off x="8110553" y="2851216"/>
            <a:ext cx="620140" cy="231741"/>
            <a:chOff x="6161660" y="2093016"/>
            <a:chExt cx="990600" cy="381000"/>
          </a:xfrm>
        </p:grpSpPr>
        <p:sp>
          <p:nvSpPr>
            <p:cNvPr id="49" name="Oval 8">
              <a:extLst>
                <a:ext uri="{FF2B5EF4-FFF2-40B4-BE49-F238E27FC236}">
                  <a16:creationId xmlns:a16="http://schemas.microsoft.com/office/drawing/2014/main" id="{00661158-7E3C-19C7-BD68-1910EBBA7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660" y="2093016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3A0E511E-F32D-54FA-1A56-E30E23E591C6}"/>
                </a:ext>
              </a:extLst>
            </p:cNvPr>
            <p:cNvCxnSpPr>
              <a:cxnSpLocks/>
              <a:stCxn id="49" idx="6"/>
              <a:endCxn id="49" idx="2"/>
            </p:cNvCxnSpPr>
            <p:nvPr/>
          </p:nvCxnSpPr>
          <p:spPr bwMode="auto">
            <a:xfrm flipH="1">
              <a:off x="6161660" y="2283516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375F1AC-E235-01D4-2FAF-0078F020EF3C}"/>
              </a:ext>
            </a:extLst>
          </p:cNvPr>
          <p:cNvGrpSpPr/>
          <p:nvPr/>
        </p:nvGrpSpPr>
        <p:grpSpPr>
          <a:xfrm flipH="1" flipV="1">
            <a:off x="5676848" y="2800350"/>
            <a:ext cx="624554" cy="240213"/>
            <a:chOff x="6162261" y="1109779"/>
            <a:chExt cx="990600" cy="381000"/>
          </a:xfrm>
          <a:solidFill>
            <a:srgbClr val="FFC000"/>
          </a:solidFill>
        </p:grpSpPr>
        <p:sp>
          <p:nvSpPr>
            <p:cNvPr id="53" name="Oval 8">
              <a:extLst>
                <a:ext uri="{FF2B5EF4-FFF2-40B4-BE49-F238E27FC236}">
                  <a16:creationId xmlns:a16="http://schemas.microsoft.com/office/drawing/2014/main" id="{ED4EAE0B-3B26-A085-FEC6-4B9B9BB11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EF4D01C5-49FC-7C3D-98F2-94A055E295BE}"/>
                </a:ext>
              </a:extLst>
            </p:cNvPr>
            <p:cNvCxnSpPr>
              <a:cxnSpLocks/>
              <a:stCxn id="53" idx="6"/>
              <a:endCxn id="53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grpFill/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7A8FAB8-A29A-C5A3-494A-3946F4537D90}"/>
              </a:ext>
            </a:extLst>
          </p:cNvPr>
          <p:cNvGrpSpPr/>
          <p:nvPr/>
        </p:nvGrpSpPr>
        <p:grpSpPr>
          <a:xfrm flipH="1" flipV="1">
            <a:off x="6405929" y="2805426"/>
            <a:ext cx="624554" cy="240213"/>
            <a:chOff x="6162261" y="1109779"/>
            <a:chExt cx="990600" cy="381000"/>
          </a:xfrm>
          <a:solidFill>
            <a:srgbClr val="FFC000"/>
          </a:solidFill>
        </p:grpSpPr>
        <p:sp>
          <p:nvSpPr>
            <p:cNvPr id="56" name="Oval 8">
              <a:extLst>
                <a:ext uri="{FF2B5EF4-FFF2-40B4-BE49-F238E27FC236}">
                  <a16:creationId xmlns:a16="http://schemas.microsoft.com/office/drawing/2014/main" id="{4D879C3A-FDA5-14C9-1C13-D1CBBAB2D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6CBD3E0C-17BA-5A4B-6A2F-ACEEF5E45DE2}"/>
                </a:ext>
              </a:extLst>
            </p:cNvPr>
            <p:cNvCxnSpPr>
              <a:cxnSpLocks/>
              <a:stCxn id="56" idx="6"/>
              <a:endCxn id="56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grpFill/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977EF73-79CB-BF78-3F99-34A1F997A683}"/>
              </a:ext>
            </a:extLst>
          </p:cNvPr>
          <p:cNvGrpSpPr/>
          <p:nvPr/>
        </p:nvGrpSpPr>
        <p:grpSpPr>
          <a:xfrm rot="18477148" flipH="1" flipV="1">
            <a:off x="8442312" y="2477106"/>
            <a:ext cx="624554" cy="240213"/>
            <a:chOff x="6162261" y="1109779"/>
            <a:chExt cx="990600" cy="381000"/>
          </a:xfrm>
          <a:solidFill>
            <a:srgbClr val="FFC000"/>
          </a:solidFill>
        </p:grpSpPr>
        <p:sp>
          <p:nvSpPr>
            <p:cNvPr id="59" name="Oval 8">
              <a:extLst>
                <a:ext uri="{FF2B5EF4-FFF2-40B4-BE49-F238E27FC236}">
                  <a16:creationId xmlns:a16="http://schemas.microsoft.com/office/drawing/2014/main" id="{E043E0DD-512F-4D01-FE2F-01FAB4845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6345BC4A-72CF-2EFD-24D0-1BA77B8B0B15}"/>
                </a:ext>
              </a:extLst>
            </p:cNvPr>
            <p:cNvCxnSpPr>
              <a:cxnSpLocks/>
              <a:stCxn id="59" idx="6"/>
              <a:endCxn id="59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grpFill/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67A6152-1A53-224C-DF68-B66907F3DF2E}"/>
              </a:ext>
            </a:extLst>
          </p:cNvPr>
          <p:cNvGrpSpPr/>
          <p:nvPr/>
        </p:nvGrpSpPr>
        <p:grpSpPr>
          <a:xfrm rot="4460876" flipH="1" flipV="1">
            <a:off x="7782232" y="2251345"/>
            <a:ext cx="624554" cy="240213"/>
            <a:chOff x="6162261" y="1109779"/>
            <a:chExt cx="990600" cy="381000"/>
          </a:xfrm>
          <a:solidFill>
            <a:srgbClr val="FFC000"/>
          </a:solidFill>
        </p:grpSpPr>
        <p:sp>
          <p:nvSpPr>
            <p:cNvPr id="63" name="Oval 8">
              <a:extLst>
                <a:ext uri="{FF2B5EF4-FFF2-40B4-BE49-F238E27FC236}">
                  <a16:creationId xmlns:a16="http://schemas.microsoft.com/office/drawing/2014/main" id="{E16AFDA3-5269-0CEA-1A51-1FDF778B1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456DBA46-0E78-8938-1BC4-296A45231306}"/>
                </a:ext>
              </a:extLst>
            </p:cNvPr>
            <p:cNvCxnSpPr>
              <a:cxnSpLocks/>
              <a:stCxn id="63" idx="6"/>
              <a:endCxn id="63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grpFill/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7BE15FC-0219-40CE-5A97-283AC3EFCD14}"/>
              </a:ext>
            </a:extLst>
          </p:cNvPr>
          <p:cNvGrpSpPr/>
          <p:nvPr/>
        </p:nvGrpSpPr>
        <p:grpSpPr>
          <a:xfrm>
            <a:off x="6162261" y="1625555"/>
            <a:ext cx="1001428" cy="374225"/>
            <a:chOff x="6161660" y="2093016"/>
            <a:chExt cx="990600" cy="381000"/>
          </a:xfrm>
        </p:grpSpPr>
        <p:sp>
          <p:nvSpPr>
            <p:cNvPr id="72" name="Oval 8">
              <a:extLst>
                <a:ext uri="{FF2B5EF4-FFF2-40B4-BE49-F238E27FC236}">
                  <a16:creationId xmlns:a16="http://schemas.microsoft.com/office/drawing/2014/main" id="{07C419C2-B95F-CCDF-870A-0DC24A637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660" y="2093016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72D67A55-4922-B647-5C3B-4D28658B2939}"/>
                </a:ext>
              </a:extLst>
            </p:cNvPr>
            <p:cNvCxnSpPr>
              <a:cxnSpLocks/>
              <a:stCxn id="72" idx="6"/>
              <a:endCxn id="72" idx="2"/>
            </p:cNvCxnSpPr>
            <p:nvPr/>
          </p:nvCxnSpPr>
          <p:spPr bwMode="auto">
            <a:xfrm flipH="1">
              <a:off x="6161660" y="2283516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12BBF64-C2F7-34E9-0915-A9B17EB298E5}"/>
              </a:ext>
            </a:extLst>
          </p:cNvPr>
          <p:cNvGrpSpPr/>
          <p:nvPr/>
        </p:nvGrpSpPr>
        <p:grpSpPr>
          <a:xfrm rot="16200000">
            <a:off x="8021440" y="4278518"/>
            <a:ext cx="581950" cy="216414"/>
            <a:chOff x="6162261" y="1614297"/>
            <a:chExt cx="990600" cy="381000"/>
          </a:xfrm>
        </p:grpSpPr>
        <p:sp>
          <p:nvSpPr>
            <p:cNvPr id="77" name="Oval 8">
              <a:extLst>
                <a:ext uri="{FF2B5EF4-FFF2-40B4-BE49-F238E27FC236}">
                  <a16:creationId xmlns:a16="http://schemas.microsoft.com/office/drawing/2014/main" id="{DC1871D0-BC07-538E-E541-E17F29100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614297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E3111EF5-FC5B-67E9-E936-F08C8955C7E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657561" y="1804797"/>
              <a:ext cx="4953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103C5A9A-7FF4-D106-E50A-BCE5CBA9033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62261" y="1798022"/>
              <a:ext cx="495300" cy="677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1F41C1EF-1CB1-FC72-9A24-CBCEC9FD6F7B}"/>
              </a:ext>
            </a:extLst>
          </p:cNvPr>
          <p:cNvSpPr txBox="1"/>
          <p:nvPr/>
        </p:nvSpPr>
        <p:spPr>
          <a:xfrm>
            <a:off x="5835236" y="3040563"/>
            <a:ext cx="26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E595D52-3535-BEEC-1982-724C26415DEE}"/>
              </a:ext>
            </a:extLst>
          </p:cNvPr>
          <p:cNvSpPr txBox="1"/>
          <p:nvPr/>
        </p:nvSpPr>
        <p:spPr>
          <a:xfrm>
            <a:off x="6555625" y="3035015"/>
            <a:ext cx="26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95CC1DD-B614-A5AA-8DEC-CD231899069A}"/>
              </a:ext>
            </a:extLst>
          </p:cNvPr>
          <p:cNvSpPr txBox="1"/>
          <p:nvPr/>
        </p:nvSpPr>
        <p:spPr>
          <a:xfrm>
            <a:off x="8163324" y="2077831"/>
            <a:ext cx="26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B5F8DE4-C8BF-8E5E-B82D-C566162A9385}"/>
              </a:ext>
            </a:extLst>
          </p:cNvPr>
          <p:cNvSpPr txBox="1"/>
          <p:nvPr/>
        </p:nvSpPr>
        <p:spPr>
          <a:xfrm>
            <a:off x="8528955" y="2221942"/>
            <a:ext cx="26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162D9EE-2BE7-1088-9D07-0986448A49CF}"/>
              </a:ext>
            </a:extLst>
          </p:cNvPr>
          <p:cNvSpPr txBox="1"/>
          <p:nvPr/>
        </p:nvSpPr>
        <p:spPr>
          <a:xfrm>
            <a:off x="8010258" y="2962600"/>
            <a:ext cx="375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Q-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9477107-F012-0E98-B9D5-1941D182B5C3}"/>
              </a:ext>
            </a:extLst>
          </p:cNvPr>
          <p:cNvSpPr txBox="1"/>
          <p:nvPr/>
        </p:nvSpPr>
        <p:spPr>
          <a:xfrm>
            <a:off x="8420622" y="4235867"/>
            <a:ext cx="398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Q-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B867EE9-3D31-8D2C-A980-273F48371821}"/>
              </a:ext>
            </a:extLst>
          </p:cNvPr>
          <p:cNvSpPr txBox="1"/>
          <p:nvPr/>
        </p:nvSpPr>
        <p:spPr>
          <a:xfrm>
            <a:off x="8285837" y="3493688"/>
            <a:ext cx="495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Q+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144EADD-780F-E68E-F0F4-1458A82B0AA7}"/>
              </a:ext>
            </a:extLst>
          </p:cNvPr>
          <p:cNvSpPr txBox="1"/>
          <p:nvPr/>
        </p:nvSpPr>
        <p:spPr>
          <a:xfrm>
            <a:off x="7703407" y="4521691"/>
            <a:ext cx="375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Q-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A30DBAF-177B-2609-9AC4-0C01EE43C50C}"/>
              </a:ext>
            </a:extLst>
          </p:cNvPr>
          <p:cNvSpPr txBox="1"/>
          <p:nvPr/>
        </p:nvSpPr>
        <p:spPr>
          <a:xfrm>
            <a:off x="-22180" y="3670357"/>
            <a:ext cx="9569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Axially symmetric quadrupoles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16154C8-E8BC-34B1-24D1-7582D224884F}"/>
              </a:ext>
            </a:extLst>
          </p:cNvPr>
          <p:cNvSpPr txBox="1"/>
          <p:nvPr/>
        </p:nvSpPr>
        <p:spPr>
          <a:xfrm>
            <a:off x="6933789" y="2541091"/>
            <a:ext cx="10459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Energetically favorable arrangements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6DAE6575-D61E-CB05-9CBC-097F1409617A}"/>
              </a:ext>
            </a:extLst>
          </p:cNvPr>
          <p:cNvGrpSpPr/>
          <p:nvPr/>
        </p:nvGrpSpPr>
        <p:grpSpPr>
          <a:xfrm rot="8093289">
            <a:off x="8556210" y="2976216"/>
            <a:ext cx="620140" cy="231741"/>
            <a:chOff x="6161660" y="2093016"/>
            <a:chExt cx="990600" cy="381000"/>
          </a:xfrm>
        </p:grpSpPr>
        <p:sp>
          <p:nvSpPr>
            <p:cNvPr id="91" name="Oval 8">
              <a:extLst>
                <a:ext uri="{FF2B5EF4-FFF2-40B4-BE49-F238E27FC236}">
                  <a16:creationId xmlns:a16="http://schemas.microsoft.com/office/drawing/2014/main" id="{79663784-5220-259F-185E-4D06BD9AB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660" y="2093016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B7C0925E-7284-D902-4F32-83DE68F082E9}"/>
                </a:ext>
              </a:extLst>
            </p:cNvPr>
            <p:cNvCxnSpPr>
              <a:cxnSpLocks/>
              <a:stCxn id="91" idx="6"/>
              <a:endCxn id="91" idx="2"/>
            </p:cNvCxnSpPr>
            <p:nvPr/>
          </p:nvCxnSpPr>
          <p:spPr bwMode="auto">
            <a:xfrm flipH="1">
              <a:off x="6161660" y="2283516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EE3DAC6-4E2D-963F-4D8E-C20D47D03D73}"/>
              </a:ext>
            </a:extLst>
          </p:cNvPr>
          <p:cNvGrpSpPr/>
          <p:nvPr/>
        </p:nvGrpSpPr>
        <p:grpSpPr>
          <a:xfrm rot="8093289">
            <a:off x="8292570" y="3745532"/>
            <a:ext cx="620140" cy="231741"/>
            <a:chOff x="6161660" y="2093016"/>
            <a:chExt cx="990600" cy="381000"/>
          </a:xfrm>
        </p:grpSpPr>
        <p:sp>
          <p:nvSpPr>
            <p:cNvPr id="94" name="Oval 8">
              <a:extLst>
                <a:ext uri="{FF2B5EF4-FFF2-40B4-BE49-F238E27FC236}">
                  <a16:creationId xmlns:a16="http://schemas.microsoft.com/office/drawing/2014/main" id="{D0AEAD43-601A-FAD9-487B-02CC89FAB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660" y="2093016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814ECE5E-A81C-B056-77E1-8F7BB4094AAA}"/>
                </a:ext>
              </a:extLst>
            </p:cNvPr>
            <p:cNvCxnSpPr>
              <a:cxnSpLocks/>
              <a:stCxn id="94" idx="6"/>
              <a:endCxn id="94" idx="2"/>
            </p:cNvCxnSpPr>
            <p:nvPr/>
          </p:nvCxnSpPr>
          <p:spPr bwMode="auto">
            <a:xfrm flipH="1">
              <a:off x="6161660" y="2283516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A1254C6C-581C-2281-E70A-542EB982D5FD}"/>
              </a:ext>
            </a:extLst>
          </p:cNvPr>
          <p:cNvGrpSpPr/>
          <p:nvPr/>
        </p:nvGrpSpPr>
        <p:grpSpPr>
          <a:xfrm>
            <a:off x="7568155" y="4277198"/>
            <a:ext cx="581950" cy="216414"/>
            <a:chOff x="6162261" y="1614297"/>
            <a:chExt cx="990600" cy="381000"/>
          </a:xfrm>
        </p:grpSpPr>
        <p:sp>
          <p:nvSpPr>
            <p:cNvPr id="97" name="Oval 8">
              <a:extLst>
                <a:ext uri="{FF2B5EF4-FFF2-40B4-BE49-F238E27FC236}">
                  <a16:creationId xmlns:a16="http://schemas.microsoft.com/office/drawing/2014/main" id="{1DC006C8-0CE2-CF96-BFF7-2A6DA6740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614297"/>
              <a:ext cx="990600" cy="381000"/>
            </a:xfrm>
            <a:prstGeom prst="ellipse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98" name="Straight Arrow Connector 97">
              <a:extLst>
                <a:ext uri="{FF2B5EF4-FFF2-40B4-BE49-F238E27FC236}">
                  <a16:creationId xmlns:a16="http://schemas.microsoft.com/office/drawing/2014/main" id="{B20B225C-D105-1B42-607F-F17D88F3E07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657561" y="1804797"/>
              <a:ext cx="4953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4FA82EF-37D4-6A53-3C09-60A2BA952E3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62261" y="1798022"/>
              <a:ext cx="495300" cy="677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A5F71A9D-DF58-1F68-CF03-B8BC4777891F}"/>
              </a:ext>
            </a:extLst>
          </p:cNvPr>
          <p:cNvSpPr txBox="1"/>
          <p:nvPr/>
        </p:nvSpPr>
        <p:spPr>
          <a:xfrm>
            <a:off x="7568155" y="1031199"/>
            <a:ext cx="159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opposite arrow conventions are used too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BA274E-1C77-C19D-A403-CA89C625C117}"/>
              </a:ext>
            </a:extLst>
          </p:cNvPr>
          <p:cNvSpPr txBox="1"/>
          <p:nvPr/>
        </p:nvSpPr>
        <p:spPr>
          <a:xfrm>
            <a:off x="3558036" y="1641595"/>
            <a:ext cx="503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−</a:t>
            </a:r>
            <a:r>
              <a:rPr lang="en-US" sz="2000" dirty="0">
                <a:solidFill>
                  <a:schemeClr val="bg1"/>
                </a:solidFill>
              </a:rPr>
              <a:t>2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77997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92F96-6B21-AA41-2556-73A0F537C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95350"/>
          </a:xfrm>
        </p:spPr>
        <p:txBody>
          <a:bodyPr/>
          <a:lstStyle/>
          <a:p>
            <a:r>
              <a:rPr lang="en-US" dirty="0"/>
              <a:t>The direct interaction range for different multipoles varies greatly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A51EF1-5BD3-1B8E-188F-B264256E33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ACC68BEF-D6F6-7F4C-372C-77FB0A39A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75" y="1047750"/>
            <a:ext cx="6164885" cy="3581400"/>
          </a:xfrm>
        </p:spPr>
        <p:txBody>
          <a:bodyPr/>
          <a:lstStyle/>
          <a:p>
            <a:r>
              <a:rPr lang="en-US" dirty="0"/>
              <a:t>Coulomb interaction is very long ranged!</a:t>
            </a:r>
          </a:p>
          <a:p>
            <a:pPr lvl="1"/>
            <a:r>
              <a:rPr lang="en-US" dirty="0"/>
              <a:t>Integral over all contributions diverges, except for cancellation of positive and negative contributions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80AC52-E086-9B6B-318F-FD64A2410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228850"/>
            <a:ext cx="4572000" cy="2933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AE40F0-FA14-1A75-2439-67CFCA8ABBC7}"/>
              </a:ext>
            </a:extLst>
          </p:cNvPr>
          <p:cNvSpPr txBox="1"/>
          <p:nvPr/>
        </p:nvSpPr>
        <p:spPr>
          <a:xfrm>
            <a:off x="6781800" y="398145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Coulomb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0CFCEA-0079-369A-5DFD-87336D7C72E2}"/>
              </a:ext>
            </a:extLst>
          </p:cNvPr>
          <p:cNvSpPr txBox="1"/>
          <p:nvPr/>
        </p:nvSpPr>
        <p:spPr>
          <a:xfrm>
            <a:off x="6101524" y="3287452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93D283-44F5-B197-D32E-A880316D4A7E}"/>
              </a:ext>
            </a:extLst>
          </p:cNvPr>
          <p:cNvSpPr txBox="1"/>
          <p:nvPr/>
        </p:nvSpPr>
        <p:spPr>
          <a:xfrm>
            <a:off x="5723286" y="3010453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BD711C-3C19-9E49-2E1D-EC74649312CE}"/>
              </a:ext>
            </a:extLst>
          </p:cNvPr>
          <p:cNvSpPr txBox="1"/>
          <p:nvPr/>
        </p:nvSpPr>
        <p:spPr>
          <a:xfrm>
            <a:off x="5493685" y="2895021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D11CB4-8571-615E-1640-F3D5772ED3E2}"/>
              </a:ext>
            </a:extLst>
          </p:cNvPr>
          <p:cNvSpPr txBox="1"/>
          <p:nvPr/>
        </p:nvSpPr>
        <p:spPr>
          <a:xfrm>
            <a:off x="5410200" y="2790051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E526E3-8E1B-2901-6F20-C02B2ACA232B}"/>
              </a:ext>
            </a:extLst>
          </p:cNvPr>
          <p:cNvSpPr txBox="1"/>
          <p:nvPr/>
        </p:nvSpPr>
        <p:spPr>
          <a:xfrm>
            <a:off x="5289943" y="2713851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5C69A2-6DF5-B88D-5197-54042B5B5454}"/>
              </a:ext>
            </a:extLst>
          </p:cNvPr>
          <p:cNvSpPr txBox="1"/>
          <p:nvPr/>
        </p:nvSpPr>
        <p:spPr>
          <a:xfrm>
            <a:off x="5115447" y="2670814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E71A2BC-1A39-B4E7-E4EF-3CB8A9261C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55" y="3099855"/>
            <a:ext cx="4336544" cy="18150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1A38A24-50DE-E448-E111-633290F8E1B6}"/>
              </a:ext>
            </a:extLst>
          </p:cNvPr>
          <p:cNvSpPr txBox="1"/>
          <p:nvPr/>
        </p:nvSpPr>
        <p:spPr>
          <a:xfrm>
            <a:off x="151083" y="2745688"/>
            <a:ext cx="42464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Decay rates for multipole interactions</a:t>
            </a:r>
            <a:endParaRPr lang="en-US" sz="2000" dirty="0">
              <a:latin typeface="+mn-lt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CBDB8A5-9AAD-383D-2BB6-1D5B7533F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312349"/>
            <a:ext cx="1828800" cy="71932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F9A64A-56B4-008A-B26C-07793F828899}"/>
              </a:ext>
            </a:extLst>
          </p:cNvPr>
          <p:cNvSpPr txBox="1"/>
          <p:nvPr/>
        </p:nvSpPr>
        <p:spPr>
          <a:xfrm>
            <a:off x="287071" y="4798368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 Jensen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1E5BAD-C997-D375-F7C2-87480CF79540}"/>
              </a:ext>
            </a:extLst>
          </p:cNvPr>
          <p:cNvSpPr txBox="1"/>
          <p:nvPr/>
        </p:nvSpPr>
        <p:spPr>
          <a:xfrm>
            <a:off x="762000" y="3144682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78FDBE-D01A-A46F-3B56-9B23854E399A}"/>
              </a:ext>
            </a:extLst>
          </p:cNvPr>
          <p:cNvSpPr txBox="1"/>
          <p:nvPr/>
        </p:nvSpPr>
        <p:spPr>
          <a:xfrm>
            <a:off x="1735272" y="3144682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dipole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2EB83A-F5EC-B64A-056D-EE7E821B240B}"/>
              </a:ext>
            </a:extLst>
          </p:cNvPr>
          <p:cNvSpPr txBox="1"/>
          <p:nvPr/>
        </p:nvSpPr>
        <p:spPr>
          <a:xfrm>
            <a:off x="2715380" y="3146901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quadrupole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F67195-5342-112A-5D98-5887FC4B145E}"/>
              </a:ext>
            </a:extLst>
          </p:cNvPr>
          <p:cNvSpPr txBox="1"/>
          <p:nvPr/>
        </p:nvSpPr>
        <p:spPr>
          <a:xfrm>
            <a:off x="3695488" y="3144682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octupole</a:t>
            </a:r>
          </a:p>
        </p:txBody>
      </p:sp>
    </p:spTree>
    <p:extLst>
      <p:ext uri="{BB962C8B-B14F-4D97-AF65-F5344CB8AC3E}">
        <p14:creationId xmlns:p14="http://schemas.microsoft.com/office/powerpoint/2010/main" val="3821328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21FF7DA-6564-945C-8C7B-99809CB3304A}"/>
              </a:ext>
            </a:extLst>
          </p:cNvPr>
          <p:cNvCxnSpPr/>
          <p:nvPr/>
        </p:nvCxnSpPr>
        <p:spPr bwMode="auto">
          <a:xfrm>
            <a:off x="152400" y="1503293"/>
            <a:ext cx="5410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C0F3BCF-539F-F72D-E819-93D506877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7848600" cy="895350"/>
          </a:xfrm>
        </p:spPr>
        <p:txBody>
          <a:bodyPr/>
          <a:lstStyle/>
          <a:p>
            <a:r>
              <a:rPr lang="en-US" dirty="0"/>
              <a:t>Simple orientation average of dipole energy is zero; Boltzmann-weighted average is not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BA9724-0826-7C06-331B-72BC91C47E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8C10DA8-8C98-A40E-4FBB-8DF8E90C73E6}"/>
              </a:ext>
            </a:extLst>
          </p:cNvPr>
          <p:cNvGrpSpPr/>
          <p:nvPr/>
        </p:nvGrpSpPr>
        <p:grpSpPr>
          <a:xfrm flipH="1" flipV="1">
            <a:off x="762000" y="1312793"/>
            <a:ext cx="990600" cy="381000"/>
            <a:chOff x="6162261" y="1109779"/>
            <a:chExt cx="990600" cy="381000"/>
          </a:xfrm>
        </p:grpSpPr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16E9E067-6483-D251-4B5B-E61B665A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8015C256-7FF9-1E3B-2D1A-0F3CCC119037}"/>
                </a:ext>
              </a:extLst>
            </p:cNvPr>
            <p:cNvCxnSpPr>
              <a:cxnSpLocks/>
              <a:stCxn id="7" idx="6"/>
              <a:endCxn id="7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84985DE-FE65-7FDB-1AE5-2951781DA064}"/>
              </a:ext>
            </a:extLst>
          </p:cNvPr>
          <p:cNvGrpSpPr/>
          <p:nvPr/>
        </p:nvGrpSpPr>
        <p:grpSpPr>
          <a:xfrm rot="18579072" flipH="1" flipV="1">
            <a:off x="3733800" y="1295400"/>
            <a:ext cx="990600" cy="381000"/>
            <a:chOff x="6162261" y="1109779"/>
            <a:chExt cx="990600" cy="381000"/>
          </a:xfrm>
        </p:grpSpPr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61E464F7-BAA6-CE76-DE08-103145D70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261" y="1109779"/>
              <a:ext cx="990600" cy="3810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B74D1343-70DD-4258-6AAE-45318162DC2E}"/>
                </a:ext>
              </a:extLst>
            </p:cNvPr>
            <p:cNvCxnSpPr>
              <a:cxnSpLocks/>
              <a:stCxn id="10" idx="6"/>
              <a:endCxn id="10" idx="2"/>
            </p:cNvCxnSpPr>
            <p:nvPr/>
          </p:nvCxnSpPr>
          <p:spPr bwMode="auto">
            <a:xfrm flipH="1">
              <a:off x="6162261" y="1300279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4" name="Arc 13">
            <a:extLst>
              <a:ext uri="{FF2B5EF4-FFF2-40B4-BE49-F238E27FC236}">
                <a16:creationId xmlns:a16="http://schemas.microsoft.com/office/drawing/2014/main" id="{90A6A617-9851-AD75-E96A-2FE7CE7B93CF}"/>
              </a:ext>
            </a:extLst>
          </p:cNvPr>
          <p:cNvSpPr/>
          <p:nvPr/>
        </p:nvSpPr>
        <p:spPr bwMode="auto">
          <a:xfrm>
            <a:off x="4199790" y="1296393"/>
            <a:ext cx="439619" cy="358941"/>
          </a:xfrm>
          <a:prstGeom prst="arc">
            <a:avLst/>
          </a:prstGeom>
          <a:noFill/>
          <a:ln w="9525" cap="flat" cmpd="sng" algn="ctr">
            <a:solidFill>
              <a:srgbClr val="015BBC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AD268D-5FEA-B2A8-B9ED-A29F351FBA14}"/>
              </a:ext>
            </a:extLst>
          </p:cNvPr>
          <p:cNvSpPr txBox="1"/>
          <p:nvPr/>
        </p:nvSpPr>
        <p:spPr>
          <a:xfrm>
            <a:off x="4572000" y="1035794"/>
            <a:ext cx="756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i="1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en-US" sz="2000" i="1" dirty="0">
              <a:solidFill>
                <a:srgbClr val="015B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5C000D-D39D-703E-6C7C-7EC203A1137B}"/>
              </a:ext>
            </a:extLst>
          </p:cNvPr>
          <p:cNvSpPr txBox="1"/>
          <p:nvPr/>
        </p:nvSpPr>
        <p:spPr>
          <a:xfrm>
            <a:off x="2607076" y="1059365"/>
            <a:ext cx="2885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66BFDBA-351A-EFEB-EADB-710DB8CEBB95}"/>
              </a:ext>
            </a:extLst>
          </p:cNvPr>
          <p:cNvCxnSpPr>
            <a:cxnSpLocks/>
          </p:cNvCxnSpPr>
          <p:nvPr/>
        </p:nvCxnSpPr>
        <p:spPr bwMode="auto">
          <a:xfrm>
            <a:off x="1295400" y="1435904"/>
            <a:ext cx="29718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15BBC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8DC2293-7506-155C-F97D-1DEF3FB187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393"/>
          <a:stretch/>
        </p:blipFill>
        <p:spPr>
          <a:xfrm>
            <a:off x="5121676" y="985283"/>
            <a:ext cx="6087186" cy="45654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7527700-E3FE-3F5F-DDF3-D18C9F02796F}"/>
              </a:ext>
            </a:extLst>
          </p:cNvPr>
          <p:cNvSpPr txBox="1"/>
          <p:nvPr/>
        </p:nvSpPr>
        <p:spPr>
          <a:xfrm>
            <a:off x="1583760" y="1468969"/>
            <a:ext cx="48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i="1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2000" baseline="-25000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000" i="1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7B07E8-DD86-03E0-B6C1-13C18CD130E7}"/>
              </a:ext>
            </a:extLst>
          </p:cNvPr>
          <p:cNvSpPr txBox="1"/>
          <p:nvPr/>
        </p:nvSpPr>
        <p:spPr>
          <a:xfrm>
            <a:off x="4278007" y="1476921"/>
            <a:ext cx="48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i="1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2000" i="1" baseline="-25000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000" i="1" dirty="0">
                <a:solidFill>
                  <a:srgbClr val="015B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A8978B1-7152-2DA1-C34D-D5E018DAD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7" y="2052394"/>
            <a:ext cx="4330700" cy="7493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736D5B2-8FC0-FB7C-8FB1-4110EF1030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5467" y="1930073"/>
            <a:ext cx="4700486" cy="1968092"/>
          </a:xfrm>
          <a:prstGeom prst="rect">
            <a:avLst/>
          </a:prstGeom>
          <a:ln>
            <a:solidFill>
              <a:srgbClr val="015BBC"/>
            </a:solidFill>
          </a:ln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C75A489-0290-2007-C711-9DDB1BB9FBD1}"/>
              </a:ext>
            </a:extLst>
          </p:cNvPr>
          <p:cNvSpPr txBox="1"/>
          <p:nvPr/>
        </p:nvSpPr>
        <p:spPr>
          <a:xfrm>
            <a:off x="7859047" y="4854773"/>
            <a:ext cx="1045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baseline="30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  <a:r>
              <a:rPr lang="en-US" sz="1400" baseline="30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decay</a:t>
            </a:r>
            <a:endParaRPr lang="en-US" sz="14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645CEFE-F8B9-A05D-CA24-49096021174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96200" y="4854773"/>
            <a:ext cx="381000" cy="1016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1A7722B-B550-BC22-DAFB-76D47EE82851}"/>
              </a:ext>
            </a:extLst>
          </p:cNvPr>
          <p:cNvSpPr txBox="1"/>
          <p:nvPr/>
        </p:nvSpPr>
        <p:spPr>
          <a:xfrm>
            <a:off x="6421694" y="1450769"/>
            <a:ext cx="1045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baseline="30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  <a:r>
              <a:rPr lang="en-US" sz="1400" baseline="30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decay</a:t>
            </a:r>
            <a:endParaRPr lang="en-US" sz="14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C311800-284A-986D-8C20-ADCA191075E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199909" y="1450769"/>
            <a:ext cx="381000" cy="1016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4E1CC577-2A9C-9FFF-1954-1E5A740F7A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34346"/>
            <a:ext cx="7772400" cy="92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51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DDF0A-BC12-438C-5F0C-3CB71D13E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8686800" cy="895350"/>
          </a:xfrm>
        </p:spPr>
        <p:txBody>
          <a:bodyPr/>
          <a:lstStyle/>
          <a:p>
            <a:r>
              <a:rPr lang="en-US" dirty="0"/>
              <a:t>A molecule’s electron distribution can change with its conformation, and by other molecules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D10F91-FB91-7675-97B7-42CE49A3AD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D77F8E-092B-9448-120A-536347491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0" y="1047750"/>
            <a:ext cx="6714140" cy="3581400"/>
          </a:xfrm>
        </p:spPr>
        <p:txBody>
          <a:bodyPr/>
          <a:lstStyle/>
          <a:p>
            <a:r>
              <a:rPr lang="en-US" dirty="0"/>
              <a:t>The charge distribution on a molecule, A, creates an electric field that can change the charge distribution on another molecule, B</a:t>
            </a:r>
          </a:p>
          <a:p>
            <a:r>
              <a:rPr lang="en-US" dirty="0"/>
              <a:t>The change in B’s charge distribution can affect how it interacts with a third molecule, C</a:t>
            </a:r>
          </a:p>
          <a:p>
            <a:r>
              <a:rPr lang="en-US" dirty="0"/>
              <a:t>Polarization is an important source of 3-body and higher-order contributions to the energy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9C9E3BF-29C0-5988-6664-75240A1E3918}"/>
              </a:ext>
            </a:extLst>
          </p:cNvPr>
          <p:cNvGrpSpPr>
            <a:grpSpLocks/>
          </p:cNvGrpSpPr>
          <p:nvPr/>
        </p:nvGrpSpPr>
        <p:grpSpPr bwMode="auto">
          <a:xfrm rot="-1466830">
            <a:off x="7371465" y="3558616"/>
            <a:ext cx="393700" cy="381000"/>
            <a:chOff x="4656" y="3456"/>
            <a:chExt cx="248" cy="24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65CA609-EB7F-8E7B-3C76-EC50C45FE33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664" y="3456"/>
              <a:ext cx="240" cy="2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BF8358E-E80D-6A14-4D9A-C65DDD7B1E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656" y="3456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6F0DA88-C77A-0937-192A-562E30FE0C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704" y="3552"/>
              <a:ext cx="144" cy="14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8773A07-6CAA-F427-A50B-65325C5A189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800" y="3456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1FB0CA4-1AD7-60DE-0C7B-B606048575D2}"/>
              </a:ext>
            </a:extLst>
          </p:cNvPr>
          <p:cNvGrpSpPr/>
          <p:nvPr/>
        </p:nvGrpSpPr>
        <p:grpSpPr>
          <a:xfrm>
            <a:off x="7752465" y="3749116"/>
            <a:ext cx="393700" cy="419100"/>
            <a:chOff x="7752465" y="3749116"/>
            <a:chExt cx="393700" cy="4191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EC6B98D-3B1D-1D9D-53E2-5EAED08F892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65165" y="3787216"/>
              <a:ext cx="381000" cy="3810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7B3C1D6-5222-CF61-1A8E-919A4BCA61D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52465" y="3749116"/>
              <a:ext cx="190500" cy="1905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FC292BC-8449-3B0B-9EF3-166F52C0D8A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879465" y="3990416"/>
              <a:ext cx="177800" cy="17780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latin typeface="Times New Roman" panose="02020603050405020304" pitchFamily="18" charset="0"/>
                </a:rPr>
                <a:t>-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06F2BF-2CC0-0381-F825-750E0952C879}"/>
              </a:ext>
            </a:extLst>
          </p:cNvPr>
          <p:cNvGrpSpPr>
            <a:grpSpLocks/>
          </p:cNvGrpSpPr>
          <p:nvPr/>
        </p:nvGrpSpPr>
        <p:grpSpPr bwMode="auto">
          <a:xfrm rot="-7183140">
            <a:off x="7974715" y="3336366"/>
            <a:ext cx="393700" cy="381000"/>
            <a:chOff x="5088" y="3744"/>
            <a:chExt cx="248" cy="2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BBBEBDA-7EBD-9393-8EA3-B2A6AB78CC2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96" y="3744"/>
              <a:ext cx="240" cy="2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319D7A-33E0-6703-6EA7-4239D3B9AE7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88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2CD99A4-0BEC-117A-287B-DDA5FB471AF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136" y="3840"/>
              <a:ext cx="144" cy="14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9D093F5-5E8B-D0D2-7B0E-E6B577D7EEF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32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5FF7D9-1110-6A33-315F-4B6B2DB5589B}"/>
              </a:ext>
            </a:extLst>
          </p:cNvPr>
          <p:cNvGrpSpPr>
            <a:grpSpLocks/>
          </p:cNvGrpSpPr>
          <p:nvPr/>
        </p:nvGrpSpPr>
        <p:grpSpPr bwMode="auto">
          <a:xfrm rot="-1466830">
            <a:off x="7147790" y="1584768"/>
            <a:ext cx="393700" cy="381000"/>
            <a:chOff x="4656" y="3456"/>
            <a:chExt cx="248" cy="24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E16EDBB-C5E8-DE75-DA24-B1CBDAA38AB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664" y="3456"/>
              <a:ext cx="240" cy="2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1F19C91-C98E-90BB-1B63-6AF81E17834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656" y="3456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A696F1B-87C4-8C3A-A512-E0113F6B2AE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704" y="3552"/>
              <a:ext cx="144" cy="14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531C6724-99F5-597C-527A-5AB0DBDEE30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800" y="3456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D2C6AD3-2AAD-41AF-3D39-A3590564FD28}"/>
              </a:ext>
            </a:extLst>
          </p:cNvPr>
          <p:cNvGrpSpPr>
            <a:grpSpLocks/>
          </p:cNvGrpSpPr>
          <p:nvPr/>
        </p:nvGrpSpPr>
        <p:grpSpPr bwMode="auto">
          <a:xfrm>
            <a:off x="7528790" y="1813368"/>
            <a:ext cx="393700" cy="381000"/>
            <a:chOff x="5088" y="3744"/>
            <a:chExt cx="248" cy="24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342DA02-66E3-86A2-885A-12D5CDA0D39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96" y="3744"/>
              <a:ext cx="240" cy="2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B4A734F-FA98-FD9D-A153-6972980A6D7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88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078E053-CB24-CFAE-6E11-D688905817B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136" y="3840"/>
              <a:ext cx="144" cy="14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040BD84-1333-9FF0-E5E7-F65579809CF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32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86C560-3F7F-8024-B483-CF92286DF231}"/>
              </a:ext>
            </a:extLst>
          </p:cNvPr>
          <p:cNvGrpSpPr>
            <a:grpSpLocks/>
          </p:cNvGrpSpPr>
          <p:nvPr/>
        </p:nvGrpSpPr>
        <p:grpSpPr bwMode="auto">
          <a:xfrm rot="-7183140">
            <a:off x="8607919" y="1036853"/>
            <a:ext cx="393700" cy="381000"/>
            <a:chOff x="5088" y="3744"/>
            <a:chExt cx="248" cy="24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498DDA0-A602-E8B0-86B9-DFF777BD936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96" y="3744"/>
              <a:ext cx="240" cy="2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9240AFC-C505-3214-A66F-BE9726454F6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88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0627A1D-E7AC-28FD-8BE9-8E05BA2CFA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136" y="3840"/>
              <a:ext cx="144" cy="14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 dirty="0">
                  <a:latin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4BCAEFD-339F-9DD6-AD92-07842A9880F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32" y="3744"/>
              <a:ext cx="96" cy="9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1"/>
            <a:lstStyle/>
            <a:p>
              <a:pPr>
                <a:spcBef>
                  <a:spcPct val="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+</a:t>
              </a:r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33" name="AutoShape 32">
            <a:extLst>
              <a:ext uri="{FF2B5EF4-FFF2-40B4-BE49-F238E27FC236}">
                <a16:creationId xmlns:a16="http://schemas.microsoft.com/office/drawing/2014/main" id="{3C6C24B3-8517-28F5-ED97-3F1C8362474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447665" y="2526354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D64F3F2-CE68-2681-D5B9-32C91EF50B27}"/>
              </a:ext>
            </a:extLst>
          </p:cNvPr>
          <p:cNvCxnSpPr>
            <a:cxnSpLocks/>
          </p:cNvCxnSpPr>
          <p:nvPr/>
        </p:nvCxnSpPr>
        <p:spPr bwMode="auto">
          <a:xfrm flipH="1">
            <a:off x="7913354" y="1367368"/>
            <a:ext cx="569017" cy="2927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2578B73-1B2F-302B-F048-A3306DEF9ACE}"/>
              </a:ext>
            </a:extLst>
          </p:cNvPr>
          <p:cNvSpPr txBox="1"/>
          <p:nvPr/>
        </p:nvSpPr>
        <p:spPr>
          <a:xfrm>
            <a:off x="8765315" y="1403253"/>
            <a:ext cx="31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9DC73D0-4E0B-3602-0CC3-4175E81FB703}"/>
              </a:ext>
            </a:extLst>
          </p:cNvPr>
          <p:cNvSpPr txBox="1"/>
          <p:nvPr/>
        </p:nvSpPr>
        <p:spPr>
          <a:xfrm>
            <a:off x="7879465" y="1891817"/>
            <a:ext cx="31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7FDB48E-BFB8-F53A-4386-170B2B63F225}"/>
              </a:ext>
            </a:extLst>
          </p:cNvPr>
          <p:cNvSpPr txBox="1"/>
          <p:nvPr/>
        </p:nvSpPr>
        <p:spPr>
          <a:xfrm>
            <a:off x="6988743" y="1353014"/>
            <a:ext cx="31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46EA01-6E38-E872-E897-4FA10616C06E}"/>
              </a:ext>
            </a:extLst>
          </p:cNvPr>
          <p:cNvSpPr txBox="1"/>
          <p:nvPr/>
        </p:nvSpPr>
        <p:spPr>
          <a:xfrm>
            <a:off x="8288528" y="3567367"/>
            <a:ext cx="31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9682101-1067-8DC4-A454-D3AD5438087A}"/>
              </a:ext>
            </a:extLst>
          </p:cNvPr>
          <p:cNvSpPr txBox="1"/>
          <p:nvPr/>
        </p:nvSpPr>
        <p:spPr>
          <a:xfrm>
            <a:off x="8076357" y="3948753"/>
            <a:ext cx="31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1F99FF0-06A4-774E-ED6F-71075D073691}"/>
              </a:ext>
            </a:extLst>
          </p:cNvPr>
          <p:cNvSpPr txBox="1"/>
          <p:nvPr/>
        </p:nvSpPr>
        <p:spPr>
          <a:xfrm>
            <a:off x="7185635" y="3409950"/>
            <a:ext cx="31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261885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6F9B6-6C34-7D0B-7704-2B2A29B84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Distortion of charge density is result of interaction with electric field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0CC31A-E6D8-3E60-D703-8C68A5CBAE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22134-1ADD-7517-124D-A1A6EF637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Electric potential </a:t>
            </a:r>
            <a:r>
              <a:rPr lang="el-GR" i="1" dirty="0"/>
              <a:t>ϕ</a:t>
            </a:r>
            <a:r>
              <a:rPr lang="en-US" dirty="0"/>
              <a:t> yields energy of a charge </a:t>
            </a:r>
            <a:r>
              <a:rPr lang="en-US" i="1" dirty="0"/>
              <a:t>q</a:t>
            </a:r>
            <a:r>
              <a:rPr lang="en-US" dirty="0"/>
              <a:t>:</a:t>
            </a:r>
          </a:p>
          <a:p>
            <a:r>
              <a:rPr lang="en-US" dirty="0"/>
              <a:t>Electric field is gradient of potential: </a:t>
            </a:r>
          </a:p>
          <a:p>
            <a:pPr lvl="1"/>
            <a:r>
              <a:rPr lang="en-US" dirty="0"/>
              <a:t>It provides the force on a charge </a:t>
            </a:r>
            <a:r>
              <a:rPr lang="en-US" i="1" dirty="0"/>
              <a:t>q</a:t>
            </a:r>
            <a:r>
              <a:rPr lang="en-US" dirty="0"/>
              <a:t>: </a:t>
            </a:r>
            <a:r>
              <a:rPr lang="en-US" b="1" dirty="0"/>
              <a:t>F</a:t>
            </a:r>
            <a:r>
              <a:rPr lang="en-US" i="1" dirty="0"/>
              <a:t> = </a:t>
            </a:r>
            <a:r>
              <a:rPr lang="en-US" b="1" dirty="0"/>
              <a:t>E</a:t>
            </a:r>
            <a:r>
              <a:rPr lang="en-US" i="1" dirty="0"/>
              <a:t>q</a:t>
            </a:r>
            <a:r>
              <a:rPr lang="en-US" dirty="0"/>
              <a:t> </a:t>
            </a:r>
          </a:p>
          <a:p>
            <a:r>
              <a:rPr lang="en-US" dirty="0"/>
              <a:t>Electric moments give rise to electric fields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4547AF-239E-1688-6512-FA0DA01BA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1123950"/>
            <a:ext cx="1371600" cy="36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69998F-FBD6-BDB4-48D5-B0D986A13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670050"/>
            <a:ext cx="2222500" cy="3683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E22297B8-D143-18FA-7B2B-1313155F0EA0}"/>
              </a:ext>
            </a:extLst>
          </p:cNvPr>
          <p:cNvGrpSpPr/>
          <p:nvPr/>
        </p:nvGrpSpPr>
        <p:grpSpPr>
          <a:xfrm>
            <a:off x="856711" y="3010662"/>
            <a:ext cx="2235483" cy="2241693"/>
            <a:chOff x="1350263" y="2997056"/>
            <a:chExt cx="2235483" cy="224169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5CEAF36-3950-56FF-9059-0941245C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0263" y="2997056"/>
              <a:ext cx="2235483" cy="224169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8745555-1024-FA45-DDEC-5AD5FA1FE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9578" y="4789381"/>
              <a:ext cx="654022" cy="327012"/>
            </a:xfrm>
            <a:prstGeom prst="rect">
              <a:avLst/>
            </a:prstGeom>
            <a:solidFill>
              <a:srgbClr val="FFFFFF">
                <a:alpha val="77435"/>
              </a:srgbClr>
            </a:solidFill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E05928-2997-138A-1343-A1C5753E5355}"/>
                </a:ext>
              </a:extLst>
            </p:cNvPr>
            <p:cNvSpPr txBox="1"/>
            <p:nvPr/>
          </p:nvSpPr>
          <p:spPr>
            <a:xfrm>
              <a:off x="1447800" y="2997056"/>
              <a:ext cx="1219200" cy="307777"/>
            </a:xfrm>
            <a:prstGeom prst="rect">
              <a:avLst/>
            </a:prstGeom>
            <a:solidFill>
              <a:srgbClr val="FFFFFF">
                <a:alpha val="75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Point charge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95EFD97-6FCD-FE3B-340E-8C109CFDF986}"/>
                </a:ext>
              </a:extLst>
            </p:cNvPr>
            <p:cNvSpPr/>
            <p:nvPr/>
          </p:nvSpPr>
          <p:spPr bwMode="auto">
            <a:xfrm>
              <a:off x="2438400" y="3989955"/>
              <a:ext cx="153274" cy="153274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dirty="0"/>
                <a:t>q</a:t>
              </a:r>
              <a:endParaRPr kumimoji="0" 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B294EB4-0E86-91D4-0917-624BFB954F8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807" y="2997055"/>
            <a:ext cx="2235483" cy="224169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90A544C-1D84-081C-8900-FB033FBC3F2A}"/>
              </a:ext>
            </a:extLst>
          </p:cNvPr>
          <p:cNvGrpSpPr/>
          <p:nvPr/>
        </p:nvGrpSpPr>
        <p:grpSpPr>
          <a:xfrm>
            <a:off x="3350625" y="2997055"/>
            <a:ext cx="2235483" cy="2241693"/>
            <a:chOff x="3585746" y="2997056"/>
            <a:chExt cx="2235483" cy="224169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9B7EC4E-D37D-AE9E-8D47-2452D6975889}"/>
                </a:ext>
              </a:extLst>
            </p:cNvPr>
            <p:cNvGrpSpPr/>
            <p:nvPr/>
          </p:nvGrpSpPr>
          <p:grpSpPr>
            <a:xfrm>
              <a:off x="3585746" y="2997056"/>
              <a:ext cx="2235483" cy="2241693"/>
              <a:chOff x="3585746" y="2997056"/>
              <a:chExt cx="2235483" cy="224169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6DFC6C8-46F8-CEB6-77D2-A14D65965E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85746" y="2997056"/>
                <a:ext cx="2235483" cy="2241693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4A7DB4C-F56F-AA02-4830-352E7E1BA4FB}"/>
                  </a:ext>
                </a:extLst>
              </p:cNvPr>
              <p:cNvSpPr txBox="1"/>
              <p:nvPr/>
            </p:nvSpPr>
            <p:spPr>
              <a:xfrm>
                <a:off x="3680685" y="2997056"/>
                <a:ext cx="1219200" cy="307777"/>
              </a:xfrm>
              <a:prstGeom prst="rect">
                <a:avLst/>
              </a:prstGeom>
              <a:solidFill>
                <a:srgbClr val="FFFFFF">
                  <a:alpha val="75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Point dipole</a:t>
                </a: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6305A97-0F38-C52A-8C90-8B2DAED72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713351" y="4766433"/>
                <a:ext cx="1468249" cy="383304"/>
              </a:xfrm>
              <a:prstGeom prst="rect">
                <a:avLst/>
              </a:prstGeom>
              <a:solidFill>
                <a:srgbClr val="FFFFFF">
                  <a:alpha val="77000"/>
                </a:srgbClr>
              </a:solidFill>
            </p:spPr>
          </p:pic>
        </p:grpSp>
        <p:sp>
          <p:nvSpPr>
            <p:cNvPr id="13" name="Right Arrow 12">
              <a:extLst>
                <a:ext uri="{FF2B5EF4-FFF2-40B4-BE49-F238E27FC236}">
                  <a16:creationId xmlns:a16="http://schemas.microsoft.com/office/drawing/2014/main" id="{C0102E8A-2D91-2E50-F9CB-B171442AEDDC}"/>
                </a:ext>
              </a:extLst>
            </p:cNvPr>
            <p:cNvSpPr/>
            <p:nvPr/>
          </p:nvSpPr>
          <p:spPr bwMode="auto">
            <a:xfrm>
              <a:off x="4510388" y="3952292"/>
              <a:ext cx="524708" cy="2286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rPr>
                <a:t> </a:t>
              </a:r>
              <a:r>
                <a:rPr kumimoji="0" lang="el-GR" sz="24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rPr>
                <a:t>μ</a:t>
              </a:r>
              <a:r>
                <a:rPr kumimoji="0" lang="en-US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rPr>
                <a:t> 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FAC3989-509C-9846-8AB3-F8BC5780FC9F}"/>
              </a:ext>
            </a:extLst>
          </p:cNvPr>
          <p:cNvSpPr txBox="1"/>
          <p:nvPr/>
        </p:nvSpPr>
        <p:spPr>
          <a:xfrm>
            <a:off x="6153684" y="3025972"/>
            <a:ext cx="2133605" cy="307777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Linear point quadrupole</a:t>
            </a:r>
          </a:p>
        </p:txBody>
      </p:sp>
      <p:sp>
        <p:nvSpPr>
          <p:cNvPr id="22" name="Left-Right Arrow 21">
            <a:extLst>
              <a:ext uri="{FF2B5EF4-FFF2-40B4-BE49-F238E27FC236}">
                <a16:creationId xmlns:a16="http://schemas.microsoft.com/office/drawing/2014/main" id="{B49794E9-03C1-29CB-D442-F0FC9E5E068C}"/>
              </a:ext>
            </a:extLst>
          </p:cNvPr>
          <p:cNvSpPr/>
          <p:nvPr/>
        </p:nvSpPr>
        <p:spPr bwMode="auto">
          <a:xfrm>
            <a:off x="6832781" y="3965898"/>
            <a:ext cx="685800" cy="228600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rPr>
              <a:t> Q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1005F3-A6E7-00D5-144D-D63D9415DBEB}"/>
              </a:ext>
            </a:extLst>
          </p:cNvPr>
          <p:cNvSpPr txBox="1"/>
          <p:nvPr/>
        </p:nvSpPr>
        <p:spPr>
          <a:xfrm>
            <a:off x="8153400" y="1568450"/>
            <a:ext cx="8903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ϕ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[=] volts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8F4F2C-9500-BC7F-38AE-B084860CACA5}"/>
              </a:ext>
            </a:extLst>
          </p:cNvPr>
          <p:cNvSpPr txBox="1"/>
          <p:nvPr/>
        </p:nvSpPr>
        <p:spPr>
          <a:xfrm>
            <a:off x="1877439" y="3906988"/>
            <a:ext cx="3946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+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367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BD04A-63DE-AD8B-93B8-A91A75AD7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485998" cy="895350"/>
          </a:xfrm>
        </p:spPr>
        <p:txBody>
          <a:bodyPr/>
          <a:lstStyle/>
          <a:p>
            <a:r>
              <a:rPr lang="en-US" dirty="0"/>
              <a:t>Dipole field is derived as sum of two opposite point-charge fields, slightly displaced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B473C6-51C8-ADE9-B796-C35DE6B455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FC793C69-2411-2CDF-C911-3D4F02BA4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7750"/>
            <a:ext cx="9144000" cy="3581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Electric field of </a:t>
            </a:r>
            <a:r>
              <a:rPr lang="en-US" i="1" dirty="0"/>
              <a:t>dipole</a:t>
            </a:r>
            <a:r>
              <a:rPr lang="en-US" dirty="0"/>
              <a:t> given as derivative of </a:t>
            </a:r>
            <a:r>
              <a:rPr lang="en-US" i="1" dirty="0"/>
              <a:t>point-charge</a:t>
            </a:r>
            <a:r>
              <a:rPr lang="en-US" dirty="0"/>
              <a:t> field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707E60-EA99-DEB1-23BB-304ED97DFB3E}"/>
              </a:ext>
            </a:extLst>
          </p:cNvPr>
          <p:cNvSpPr txBox="1"/>
          <p:nvPr/>
        </p:nvSpPr>
        <p:spPr>
          <a:xfrm>
            <a:off x="1066800" y="2173631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FF00"/>
                </a:solidFill>
              </a:rPr>
              <a:t>+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8428DA-085E-F22C-3AD8-C05A58E54527}"/>
              </a:ext>
            </a:extLst>
          </p:cNvPr>
          <p:cNvSpPr txBox="1"/>
          <p:nvPr/>
        </p:nvSpPr>
        <p:spPr>
          <a:xfrm>
            <a:off x="3489325" y="2173631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FF00"/>
                </a:solidFill>
              </a:rPr>
              <a:t>−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3075C6-8F83-1FBD-EF94-2BCF18DDBC06}"/>
              </a:ext>
            </a:extLst>
          </p:cNvPr>
          <p:cNvSpPr txBox="1"/>
          <p:nvPr/>
        </p:nvSpPr>
        <p:spPr>
          <a:xfrm>
            <a:off x="124602" y="908512"/>
            <a:ext cx="21232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charge at (½,0)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A8B905-FB4E-ED1A-9438-927F80FCA0D5}"/>
              </a:ext>
            </a:extLst>
          </p:cNvPr>
          <p:cNvSpPr txBox="1"/>
          <p:nvPr/>
        </p:nvSpPr>
        <p:spPr>
          <a:xfrm>
            <a:off x="2269525" y="895350"/>
            <a:ext cx="23024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kern="0" dirty="0">
                <a:solidFill>
                  <a:srgbClr val="015BBC"/>
                </a:solidFill>
                <a:latin typeface="+mn-lt"/>
              </a:rPr>
              <a:t>−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charge at (0,0)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A0A66C-EAF1-23C1-C1AB-B478FF59D6D0}"/>
              </a:ext>
            </a:extLst>
          </p:cNvPr>
          <p:cNvSpPr txBox="1"/>
          <p:nvPr/>
        </p:nvSpPr>
        <p:spPr>
          <a:xfrm>
            <a:off x="4724400" y="908512"/>
            <a:ext cx="20574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kern="0" dirty="0">
                <a:solidFill>
                  <a:srgbClr val="015BBC"/>
                </a:solidFill>
                <a:latin typeface="+mn-lt"/>
              </a:rPr>
              <a:t>superimpose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486B89-6DD6-E4C8-FAFC-F5B68A41E17D}"/>
              </a:ext>
            </a:extLst>
          </p:cNvPr>
          <p:cNvSpPr txBox="1"/>
          <p:nvPr/>
        </p:nvSpPr>
        <p:spPr>
          <a:xfrm>
            <a:off x="6966822" y="934676"/>
            <a:ext cx="197089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kern="0" dirty="0">
                <a:solidFill>
                  <a:srgbClr val="015BBC"/>
                </a:solidFill>
                <a:latin typeface="+mn-lt"/>
              </a:rPr>
              <a:t>sum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3E66A0B-9ECF-43A0-A426-0D8F2E6C9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5948" y="3466359"/>
            <a:ext cx="1016000" cy="29464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AA6029D-47EE-F181-63C8-E8EBB2502A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5077" y="1200149"/>
            <a:ext cx="9227820" cy="2343437"/>
          </a:xfrm>
          <a:prstGeom prst="rect">
            <a:avLst/>
          </a:prstGeom>
        </p:spPr>
      </p:pic>
      <p:sp>
        <p:nvSpPr>
          <p:cNvPr id="20" name="Right Arrow 19">
            <a:extLst>
              <a:ext uri="{FF2B5EF4-FFF2-40B4-BE49-F238E27FC236}">
                <a16:creationId xmlns:a16="http://schemas.microsoft.com/office/drawing/2014/main" id="{3DAE1BE1-6640-9314-A618-E9B92D915644}"/>
              </a:ext>
            </a:extLst>
          </p:cNvPr>
          <p:cNvSpPr/>
          <p:nvPr/>
        </p:nvSpPr>
        <p:spPr bwMode="auto">
          <a:xfrm>
            <a:off x="7771594" y="2201949"/>
            <a:ext cx="524708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rPr>
              <a:t>μ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rPr>
              <a:t> 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BA5C1E2-56B0-E3F6-08DC-2DD41F4CD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72" y="3384539"/>
            <a:ext cx="2155153" cy="45828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6A789E7-3EB3-1616-CACF-0F64F684A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490" y="3381676"/>
            <a:ext cx="1462323" cy="46400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07BB3D9-A574-759E-70F1-21740F0745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4460213"/>
            <a:ext cx="2803525" cy="596669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9D5370F-4220-C7C0-F6B6-9E8FA6532197}"/>
              </a:ext>
            </a:extLst>
          </p:cNvPr>
          <p:cNvSpPr txBox="1"/>
          <p:nvPr/>
        </p:nvSpPr>
        <p:spPr>
          <a:xfrm>
            <a:off x="2971800" y="4330452"/>
            <a:ext cx="2356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/>
              <a:t>Same for </a:t>
            </a:r>
          </a:p>
          <a:p>
            <a:pPr algn="r"/>
            <a:r>
              <a:rPr lang="en-US" sz="2000" dirty="0"/>
              <a:t>electric potential: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5F5F1FB9-6525-762E-F2CE-9250A5DA5C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4319" y="4491655"/>
            <a:ext cx="3323923" cy="518495"/>
          </a:xfrm>
          <a:prstGeom prst="rect">
            <a:avLst/>
          </a:prstGeom>
        </p:spPr>
      </p:pic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B3A1AAF-CCA9-F265-64D8-6486BB56F6E5}"/>
              </a:ext>
            </a:extLst>
          </p:cNvPr>
          <p:cNvCxnSpPr>
            <a:cxnSpLocks/>
          </p:cNvCxnSpPr>
          <p:nvPr/>
        </p:nvCxnSpPr>
        <p:spPr bwMode="auto">
          <a:xfrm flipH="1">
            <a:off x="1866215" y="4426512"/>
            <a:ext cx="114985" cy="15822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C4FF12E3-367E-3820-43D0-6AF40B0C2786}"/>
              </a:ext>
            </a:extLst>
          </p:cNvPr>
          <p:cNvSpPr txBox="1"/>
          <p:nvPr/>
        </p:nvSpPr>
        <p:spPr>
          <a:xfrm>
            <a:off x="1907310" y="4248150"/>
            <a:ext cx="16740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(−) due to negative charge</a:t>
            </a:r>
          </a:p>
        </p:txBody>
      </p:sp>
    </p:spTree>
    <p:extLst>
      <p:ext uri="{BB962C8B-B14F-4D97-AF65-F5344CB8AC3E}">
        <p14:creationId xmlns:p14="http://schemas.microsoft.com/office/powerpoint/2010/main" val="3004257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5AB91-0B63-267C-0E5A-1AEEB98AA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59510" cy="895350"/>
          </a:xfrm>
        </p:spPr>
        <p:txBody>
          <a:bodyPr/>
          <a:lstStyle/>
          <a:p>
            <a:r>
              <a:rPr lang="en-US" dirty="0"/>
              <a:t>Multipole-moment potential and electric field can be given in terms of point-charge derivatives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BF5AA4-C1CD-E285-17A1-8666EA131F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A2839A-B695-67F9-5375-96CEA80CA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38" y="1517275"/>
            <a:ext cx="5257800" cy="431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EA7D27-D5E6-CF03-A8C3-124071D9F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36" y="1969864"/>
            <a:ext cx="8639841" cy="3841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0ED0B0-F0BF-D551-1AF9-62BB060FD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013" y="2402916"/>
            <a:ext cx="8285897" cy="3364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C6CF710-8EB9-E23D-D6AC-6560DEA9A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6999" y="3733331"/>
            <a:ext cx="6414309" cy="1353019"/>
          </a:xfrm>
          <a:prstGeom prst="rect">
            <a:avLst/>
          </a:prstGeom>
        </p:spPr>
      </p:pic>
      <p:pic>
        <p:nvPicPr>
          <p:cNvPr id="23" name="Content Placeholder 8">
            <a:extLst>
              <a:ext uri="{FF2B5EF4-FFF2-40B4-BE49-F238E27FC236}">
                <a16:creationId xmlns:a16="http://schemas.microsoft.com/office/drawing/2014/main" id="{7C6A78A0-3159-5CB3-6427-59BCB1CC2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40686" y="3221872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BC55F08B-B6DE-6169-EBE5-16B79AF9E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Rank-1 </a:t>
            </a:r>
            <a:r>
              <a:rPr lang="en-US" dirty="0" err="1"/>
              <a:t>polytensors</a:t>
            </a:r>
            <a:r>
              <a:rPr lang="en-US" dirty="0"/>
              <a:t> for moments and derivatives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Gradient of electric potential </a:t>
            </a:r>
            <a:r>
              <a:rPr lang="el-GR" i="1" dirty="0"/>
              <a:t>ϕ</a:t>
            </a:r>
            <a:r>
              <a:rPr lang="en-US" dirty="0"/>
              <a:t> gives electric field </a:t>
            </a:r>
            <a:r>
              <a:rPr lang="en-US" b="1" dirty="0"/>
              <a:t>E</a:t>
            </a:r>
            <a:endParaRPr lang="en-US" dirty="0"/>
          </a:p>
        </p:txBody>
      </p:sp>
      <p:pic>
        <p:nvPicPr>
          <p:cNvPr id="27" name="Content Placeholder 23">
            <a:extLst>
              <a:ext uri="{FF2B5EF4-FFF2-40B4-BE49-F238E27FC236}">
                <a16:creationId xmlns:a16="http://schemas.microsoft.com/office/drawing/2014/main" id="{3453EFA7-2C68-2372-EB97-79A64844F2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40686" y="3786541"/>
            <a:ext cx="23241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18377B77-0660-169A-E78F-F77006DE39F3}"/>
              </a:ext>
            </a:extLst>
          </p:cNvPr>
          <p:cNvGrpSpPr/>
          <p:nvPr/>
        </p:nvGrpSpPr>
        <p:grpSpPr>
          <a:xfrm>
            <a:off x="5059996" y="3051280"/>
            <a:ext cx="3142229" cy="2047395"/>
            <a:chOff x="5059996" y="3051280"/>
            <a:chExt cx="3142229" cy="2047395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2B28A15-22D8-8791-EF70-4ED58254E3DE}"/>
                </a:ext>
              </a:extLst>
            </p:cNvPr>
            <p:cNvSpPr/>
            <p:nvPr/>
          </p:nvSpPr>
          <p:spPr bwMode="auto">
            <a:xfrm>
              <a:off x="5059996" y="3709183"/>
              <a:ext cx="3017203" cy="1389492"/>
            </a:xfrm>
            <a:prstGeom prst="rect">
              <a:avLst/>
            </a:prstGeom>
            <a:noFill/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BC27D45-3850-EEA2-28F2-F284EC206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43800" y="3051280"/>
              <a:ext cx="658425" cy="372153"/>
            </a:xfrm>
            <a:prstGeom prst="rect">
              <a:avLst/>
            </a:prstGeom>
          </p:spPr>
        </p:pic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5917629-EC7D-6F29-5821-64903C16EE1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162800" y="3423433"/>
              <a:ext cx="381000" cy="28575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EFB045A7-9B2E-2DBA-629B-2B66E069D0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589" y="4826890"/>
            <a:ext cx="1086437" cy="283627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5C6E650-6739-BA44-72C2-E5D159446823}"/>
              </a:ext>
            </a:extLst>
          </p:cNvPr>
          <p:cNvSpPr txBox="1"/>
          <p:nvPr/>
        </p:nvSpPr>
        <p:spPr>
          <a:xfrm>
            <a:off x="834134" y="4598290"/>
            <a:ext cx="7728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 as</a:t>
            </a:r>
          </a:p>
        </p:txBody>
      </p:sp>
    </p:spTree>
    <p:extLst>
      <p:ext uri="{BB962C8B-B14F-4D97-AF65-F5344CB8AC3E}">
        <p14:creationId xmlns:p14="http://schemas.microsoft.com/office/powerpoint/2010/main" val="49113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4" id="{6B0A490E-4D09-5C40-A556-7245B0895941}" vid="{9CD2DE77-F722-FD44-A58B-FEF7E79E59D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19707</TotalTime>
  <Words>1327</Words>
  <Application>Microsoft Macintosh PowerPoint</Application>
  <PresentationFormat>On-screen Show (16:9)</PresentationFormat>
  <Paragraphs>328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Comic Sans MS</vt:lpstr>
      <vt:lpstr>Helvetica</vt:lpstr>
      <vt:lpstr>Helvetica Neue</vt:lpstr>
      <vt:lpstr>Times New Roman</vt:lpstr>
      <vt:lpstr>UB Blue Bar</vt:lpstr>
      <vt:lpstr>Document</vt:lpstr>
      <vt:lpstr>Equation</vt:lpstr>
      <vt:lpstr>Lecture 17 Electrostatics, Part 2</vt:lpstr>
      <vt:lpstr>Multipole moments quantify the most important features of a charge distribution</vt:lpstr>
      <vt:lpstr>Energies for interaction of multipoles with each other are available</vt:lpstr>
      <vt:lpstr>The direct interaction range for different multipoles varies greatly</vt:lpstr>
      <vt:lpstr>Simple orientation average of dipole energy is zero; Boltzmann-weighted average is not</vt:lpstr>
      <vt:lpstr>A molecule’s electron distribution can change with its conformation, and by other molecules</vt:lpstr>
      <vt:lpstr>Distortion of charge density is result of interaction with electric field</vt:lpstr>
      <vt:lpstr>Dipole field is derived as sum of two opposite point-charge fields, slightly displaced</vt:lpstr>
      <vt:lpstr>Multipole-moment potential and electric field can be given in terms of point-charge derivatives</vt:lpstr>
      <vt:lpstr>Interaction energy of multipole moments can also be given in polytensor framework</vt:lpstr>
      <vt:lpstr>Polarizability tensor quantifies how easily a molecule’s charge distribution can be changed</vt:lpstr>
      <vt:lpstr>Polarization energy considers work of inducing dipole as well as its final electrostatic interaction</vt:lpstr>
      <vt:lpstr>A variety of approaches can be used to model polarization</vt:lpstr>
      <vt:lpstr>In principle, induced electrostatic features need to be converged to self-consistency</vt:lpstr>
      <vt:lpstr>Electrostatics for some simple molecules</vt:lpstr>
      <vt:lpstr>Short-range repulsion is due to exchange and Coulomb effects</vt:lpstr>
      <vt:lpstr>Long-range attraction is due to coordinated dipole (and higher) fluctuations</vt:lpstr>
      <vt:lpstr>Long-range attraction is due to coordinated dipole (and higher) fluctuations</vt:lpstr>
      <vt:lpstr>Theoretical results have been developed for multibody dispersion, but are rarely used</vt:lpstr>
      <vt:lpstr>Van der Waals energy is the term used to describe repulsion + dispersion interactions</vt:lpstr>
      <vt:lpstr>Combining rules are used to estimate parameters for unlike atoms</vt:lpstr>
      <vt:lpstr>Many force field models have been developed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14 Force Fields</dc:title>
  <dc:creator>Microsoft Office User</dc:creator>
  <cp:lastModifiedBy>Microsoft Office User</cp:lastModifiedBy>
  <cp:revision>203</cp:revision>
  <dcterms:created xsi:type="dcterms:W3CDTF">2024-03-07T00:07:01Z</dcterms:created>
  <dcterms:modified xsi:type="dcterms:W3CDTF">2024-04-02T01:12:55Z</dcterms:modified>
</cp:coreProperties>
</file>