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86" r:id="rId2"/>
    <p:sldId id="487" r:id="rId3"/>
    <p:sldId id="535" r:id="rId4"/>
    <p:sldId id="500" r:id="rId5"/>
    <p:sldId id="501" r:id="rId6"/>
    <p:sldId id="530" r:id="rId7"/>
    <p:sldId id="531" r:id="rId8"/>
    <p:sldId id="533" r:id="rId9"/>
    <p:sldId id="534" r:id="rId10"/>
    <p:sldId id="536" r:id="rId11"/>
    <p:sldId id="557" r:id="rId12"/>
    <p:sldId id="529" r:id="rId13"/>
  </p:sldIdLst>
  <p:sldSz cx="9144000" cy="5143500" type="screen16x9"/>
  <p:notesSz cx="6858000" cy="8924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9394"/>
    <a:srgbClr val="FF9300"/>
    <a:srgbClr val="009900"/>
    <a:srgbClr val="015BBC"/>
    <a:srgbClr val="FFFFFF"/>
    <a:srgbClr val="9898B7"/>
    <a:srgbClr val="3299FF"/>
    <a:srgbClr val="99FFCC"/>
    <a:srgbClr val="FF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66" autoAdjust="0"/>
    <p:restoredTop sz="96405" autoAdjust="0"/>
  </p:normalViewPr>
  <p:slideViewPr>
    <p:cSldViewPr>
      <p:cViewPr>
        <p:scale>
          <a:sx n="146" d="100"/>
          <a:sy n="146" d="100"/>
        </p:scale>
        <p:origin x="960" y="5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76AB54-CB6F-DE45-944B-B0225A78A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48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5613" y="669925"/>
            <a:ext cx="5948362" cy="3346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38625"/>
            <a:ext cx="502920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478838"/>
            <a:ext cx="29718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080E3F2-5DD1-844D-97C5-28EFED12BB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77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D90B54D-5A44-EC77-7347-14C244AAE6B2}"/>
              </a:ext>
            </a:extLst>
          </p:cNvPr>
          <p:cNvSpPr/>
          <p:nvPr userDrawn="1"/>
        </p:nvSpPr>
        <p:spPr bwMode="auto">
          <a:xfrm>
            <a:off x="0" y="4476750"/>
            <a:ext cx="9144000" cy="666750"/>
          </a:xfrm>
          <a:prstGeom prst="rect">
            <a:avLst/>
          </a:prstGeom>
          <a:solidFill>
            <a:srgbClr val="015BB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252650"/>
            <a:ext cx="9144000" cy="1102519"/>
          </a:xfrm>
          <a:prstGeom prst="rect">
            <a:avLst/>
          </a:prstGeom>
          <a:solidFill>
            <a:srgbClr val="015BBC"/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Lecture xx</a:t>
            </a:r>
            <a:br>
              <a:rPr lang="en-US" dirty="0"/>
            </a:br>
            <a:r>
              <a:rPr lang="en-US" dirty="0"/>
              <a:t>General Topic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1543050"/>
            <a:ext cx="8229600" cy="1314450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Detailed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F66A02F-D18E-5641-9F02-94ABF209A5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EE10A4C-3E64-68FE-A910-B9BA35B8626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0" y="3333750"/>
            <a:ext cx="8534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40000"/>
              </a:spcBef>
              <a:spcAft>
                <a:spcPct val="0"/>
              </a:spcAft>
              <a:buNone/>
              <a:defRPr sz="2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200">
                <a:solidFill>
                  <a:srgbClr val="000099"/>
                </a:solidFill>
                <a:latin typeface="+mn-lt"/>
                <a:ea typeface="ＭＳ Ｐゴシック" pitchFamily="-109" charset="-128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rgbClr val="009900"/>
                </a:solidFill>
                <a:latin typeface="Arial" pitchFamily="-109" charset="0"/>
                <a:ea typeface="ＭＳ Ｐゴシック" pitchFamily="-109" charset="-128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pitchFamily="-109" charset="-128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Prof. David A. Kofke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CE 500 – Modeling Potential-Energy Surfaces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Department of Chemical &amp; Biological Engineering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800" i="1" kern="0" dirty="0">
                <a:latin typeface="Helvetica" pitchFamily="2" charset="0"/>
              </a:rPr>
              <a:t>University at Buffalo</a:t>
            </a:r>
          </a:p>
        </p:txBody>
      </p:sp>
      <p:pic>
        <p:nvPicPr>
          <p:cNvPr id="1026" name="Picture 2" descr="University at Buffalo (UB), The State University of New York">
            <a:extLst>
              <a:ext uri="{FF2B5EF4-FFF2-40B4-BE49-F238E27FC236}">
                <a16:creationId xmlns:a16="http://schemas.microsoft.com/office/drawing/2014/main" id="{60671C38-C790-1863-7744-59DED7092A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578350"/>
            <a:ext cx="30607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A313E73-6FA6-863E-3BA8-0A663EDA17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5924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628650"/>
          </a:xfrm>
          <a:prstGeom prst="rect">
            <a:avLst/>
          </a:prstGeo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763000" cy="417195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4B722CB-CB2A-6F4D-A54B-21F740C17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6286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5143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-Lin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C638E56B-24BC-8B50-A3A8-1400CBACA6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6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Lin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>
            <a:extLst>
              <a:ext uri="{FF2B5EF4-FFF2-40B4-BE49-F238E27FC236}">
                <a16:creationId xmlns:a16="http://schemas.microsoft.com/office/drawing/2014/main" id="{D97DA010-8351-C4C5-6DEE-232BD3E13DE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240" y="0"/>
            <a:ext cx="9144000" cy="895350"/>
          </a:xfrm>
          <a:prstGeom prst="rect">
            <a:avLst/>
          </a:prstGeom>
          <a:solidFill>
            <a:srgbClr val="015BB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0"/>
            <a:ext cx="7772400" cy="8953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Line 1</a:t>
            </a:r>
            <a:br>
              <a:rPr lang="en-US" dirty="0"/>
            </a:br>
            <a:r>
              <a:rPr lang="en-US" dirty="0"/>
              <a:t>Line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84CB8A-0A62-C94C-94BD-7E22BB4424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7D9925-1368-FCF3-72B8-F1AED1DC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/>
          <a:lstStyle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964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2900F69-80D7-2D46-BE51-10882D2C7C57}" type="slidenum">
              <a:rPr lang="en-US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685800"/>
            <a:ext cx="86106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4914900"/>
            <a:ext cx="609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651485-BF09-4943-806B-E9BE5A5301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6" r:id="rId4"/>
    <p:sldLayoutId id="2147483657" r:id="rId5"/>
    <p:sldLayoutId id="2147483655" r:id="rId6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sz="3400" b="1" i="0" dirty="0">
          <a:solidFill>
            <a:schemeClr val="bg1"/>
          </a:solidFill>
          <a:latin typeface="Arial"/>
          <a:ea typeface="+mj-ea"/>
          <a:cs typeface="Arial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400">
          <a:solidFill>
            <a:schemeClr val="bg1"/>
          </a:solidFill>
          <a:latin typeface="Comic Sans MS" pitchFamily="-109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15BBC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9900"/>
          </a:solidFill>
          <a:latin typeface="Arial" pitchFamily="-109" charset="0"/>
          <a:ea typeface="ＭＳ Ｐゴシック" pitchFamily="-109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panose="020B0604020202020204" pitchFamily="34" charset="0"/>
          <a:ea typeface="ＭＳ Ｐゴシック" pitchFamily="-109" charset="-128"/>
          <a:cs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search.lib.buffalo.edu/permalink/01SUNY_BUF/9qhqtp/alma993926581180480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36CAD7-247D-98C0-B601-F49D11F494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Lecture 15</a:t>
            </a:r>
            <a:br>
              <a:rPr lang="en-US" dirty="0"/>
            </a:br>
            <a:r>
              <a:rPr lang="en-US" dirty="0"/>
              <a:t>Force Fields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78FBF94-255C-D5D6-2913-7EC50F6F58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Midterm exam review; intramolecular energy models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7FABAA-1FFE-0BB8-3115-EC19BDE1EF7A}"/>
              </a:ext>
            </a:extLst>
          </p:cNvPr>
          <p:cNvSpPr txBox="1"/>
          <p:nvPr/>
        </p:nvSpPr>
        <p:spPr>
          <a:xfrm>
            <a:off x="0" y="4890850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© 2024 David Kofke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68198-4B6A-EBDE-0695-E4E3726E3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Out-of-plane 4-atom bending energy can be treated in several ways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8762D9-615C-A90D-967F-DB8934578F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C96467-BBD1-3B7B-B9E8-C668023CC6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Keeps atoms in or out of plane, as needed</a:t>
            </a:r>
          </a:p>
          <a:p>
            <a:r>
              <a:rPr lang="en-US" dirty="0"/>
              <a:t>Improper torsion</a:t>
            </a:r>
          </a:p>
          <a:p>
            <a:pPr lvl="1"/>
            <a:r>
              <a:rPr lang="en-US" dirty="0"/>
              <a:t>Defines an artificial torsion angle </a:t>
            </a:r>
          </a:p>
          <a:p>
            <a:pPr lvl="1"/>
            <a:r>
              <a:rPr lang="en-US" dirty="0"/>
              <a:t>Not most effective, but popular because it can</a:t>
            </a:r>
            <a:br>
              <a:rPr lang="en-US" dirty="0"/>
            </a:br>
            <a:r>
              <a:rPr lang="en-US" dirty="0"/>
              <a:t>re-use torsion potential for this purpose</a:t>
            </a:r>
          </a:p>
          <a:p>
            <a:r>
              <a:rPr lang="en-US" dirty="0"/>
              <a:t>Geometry-oriented potentials are better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A27974F-BA34-E261-927B-4CB2B0760222}"/>
              </a:ext>
            </a:extLst>
          </p:cNvPr>
          <p:cNvGrpSpPr/>
          <p:nvPr/>
        </p:nvGrpSpPr>
        <p:grpSpPr>
          <a:xfrm>
            <a:off x="5431145" y="3476072"/>
            <a:ext cx="3797300" cy="1568450"/>
            <a:chOff x="3581400" y="1028700"/>
            <a:chExt cx="5702300" cy="19685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C1399FA-0204-B097-B524-CF487689D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81400" y="1028700"/>
              <a:ext cx="5702300" cy="19685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989FF8B-5296-8119-68B5-95C93A40C0E0}"/>
                </a:ext>
              </a:extLst>
            </p:cNvPr>
            <p:cNvSpPr txBox="1"/>
            <p:nvPr/>
          </p:nvSpPr>
          <p:spPr>
            <a:xfrm>
              <a:off x="7391399" y="2607618"/>
              <a:ext cx="1224807" cy="289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F. Jensen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9315B26C-8ED0-950C-5028-E38824DE51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898" y="4123898"/>
            <a:ext cx="6007100" cy="3810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48BFB60D-5ED9-6E5D-82A1-8486EF3EA0F1}"/>
              </a:ext>
            </a:extLst>
          </p:cNvPr>
          <p:cNvGrpSpPr/>
          <p:nvPr/>
        </p:nvGrpSpPr>
        <p:grpSpPr>
          <a:xfrm>
            <a:off x="6252565" y="889677"/>
            <a:ext cx="2815235" cy="2533650"/>
            <a:chOff x="6273663" y="2362182"/>
            <a:chExt cx="2815235" cy="253365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98DC33B-C63F-42E9-5DBA-F7053757722E}"/>
                </a:ext>
              </a:extLst>
            </p:cNvPr>
            <p:cNvSpPr txBox="1"/>
            <p:nvPr/>
          </p:nvSpPr>
          <p:spPr>
            <a:xfrm>
              <a:off x="6941407" y="2362182"/>
              <a:ext cx="129101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15BB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Benzene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571DA8B-9117-22FD-8DD4-578DE3741313}"/>
                </a:ext>
              </a:extLst>
            </p:cNvPr>
            <p:cNvGrpSpPr/>
            <p:nvPr/>
          </p:nvGrpSpPr>
          <p:grpSpPr>
            <a:xfrm>
              <a:off x="6273663" y="2463782"/>
              <a:ext cx="2815235" cy="2432050"/>
              <a:chOff x="6273663" y="2463782"/>
              <a:chExt cx="2815235" cy="243205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45DB146-0A74-EBF6-4915-36F6D610906F}"/>
                  </a:ext>
                </a:extLst>
              </p:cNvPr>
              <p:cNvGrpSpPr/>
              <p:nvPr/>
            </p:nvGrpSpPr>
            <p:grpSpPr>
              <a:xfrm>
                <a:off x="6273663" y="2463782"/>
                <a:ext cx="2815235" cy="2432050"/>
                <a:chOff x="5562600" y="2339975"/>
                <a:chExt cx="2815235" cy="2432050"/>
              </a:xfrm>
            </p:grpSpPr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1D91834F-6972-9BD6-9B29-7F86C0F00C7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tretch>
                  <a:fillRect/>
                </a:stretch>
              </p:blipFill>
              <p:spPr>
                <a:xfrm>
                  <a:off x="5562600" y="2339975"/>
                  <a:ext cx="2815235" cy="2432050"/>
                </a:xfrm>
                <a:prstGeom prst="rect">
                  <a:avLst/>
                </a:prstGeom>
              </p:spPr>
            </p:pic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296D488C-9849-D052-632B-6121C0559D02}"/>
                    </a:ext>
                  </a:extLst>
                </p:cNvPr>
                <p:cNvSpPr txBox="1"/>
                <p:nvPr/>
              </p:nvSpPr>
              <p:spPr>
                <a:xfrm>
                  <a:off x="6096000" y="3562350"/>
                  <a:ext cx="3048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1CBA9D5A-72FC-3DA5-CD9E-3CFFD05B0123}"/>
                    </a:ext>
                  </a:extLst>
                </p:cNvPr>
                <p:cNvSpPr txBox="1"/>
                <p:nvPr/>
              </p:nvSpPr>
              <p:spPr>
                <a:xfrm flipH="1">
                  <a:off x="6210323" y="3945324"/>
                  <a:ext cx="38095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E612BC29-34CB-06D7-3C8F-80B3D76F4771}"/>
                    </a:ext>
                  </a:extLst>
                </p:cNvPr>
                <p:cNvSpPr txBox="1"/>
                <p:nvPr/>
              </p:nvSpPr>
              <p:spPr>
                <a:xfrm>
                  <a:off x="7239000" y="2699950"/>
                  <a:ext cx="3048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933C74D5-7979-8493-237F-9E945101E316}"/>
                    </a:ext>
                  </a:extLst>
                </p:cNvPr>
                <p:cNvSpPr txBox="1"/>
                <p:nvPr/>
              </p:nvSpPr>
              <p:spPr>
                <a:xfrm>
                  <a:off x="7519804" y="3129349"/>
                  <a:ext cx="30480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</p:txBody>
            </p:sp>
          </p:grp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CB021018-1F59-F69A-60FB-79B427F9279C}"/>
                  </a:ext>
                </a:extLst>
              </p:cNvPr>
              <p:cNvSpPr/>
              <p:nvPr/>
            </p:nvSpPr>
            <p:spPr bwMode="auto">
              <a:xfrm>
                <a:off x="6951133" y="3039533"/>
                <a:ext cx="1363134" cy="1151467"/>
              </a:xfrm>
              <a:custGeom>
                <a:avLst/>
                <a:gdLst>
                  <a:gd name="connsiteX0" fmla="*/ 0 w 1363134"/>
                  <a:gd name="connsiteY0" fmla="*/ 745067 h 1151467"/>
                  <a:gd name="connsiteX1" fmla="*/ 169334 w 1363134"/>
                  <a:gd name="connsiteY1" fmla="*/ 1151467 h 1151467"/>
                  <a:gd name="connsiteX2" fmla="*/ 1083734 w 1363134"/>
                  <a:gd name="connsiteY2" fmla="*/ 0 h 1151467"/>
                  <a:gd name="connsiteX3" fmla="*/ 1363134 w 1363134"/>
                  <a:gd name="connsiteY3" fmla="*/ 330200 h 1151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63134" h="1151467">
                    <a:moveTo>
                      <a:pt x="0" y="745067"/>
                    </a:moveTo>
                    <a:lnTo>
                      <a:pt x="169334" y="1151467"/>
                    </a:lnTo>
                    <a:lnTo>
                      <a:pt x="1083734" y="0"/>
                    </a:lnTo>
                    <a:lnTo>
                      <a:pt x="1363134" y="330200"/>
                    </a:lnTo>
                  </a:path>
                </a:pathLst>
              </a:custGeom>
              <a:noFill/>
              <a:ln w="22225" cap="flat" cmpd="sng" algn="ctr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6718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D1320-8BA2-1AD5-1908-2C7E648BF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8001000" cy="895350"/>
          </a:xfrm>
        </p:spPr>
        <p:txBody>
          <a:bodyPr/>
          <a:lstStyle/>
          <a:p>
            <a:r>
              <a:rPr lang="en-US" dirty="0"/>
              <a:t>Non-bonded interactions apply to atoms that are in same molecule but not near each other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017270-C6D8-DC87-ABB8-98AA245E08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ACD0F9-5A8E-6F45-968A-7F8869C3D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5440346" cy="3581400"/>
          </a:xfrm>
        </p:spPr>
        <p:txBody>
          <a:bodyPr/>
          <a:lstStyle/>
          <a:p>
            <a:r>
              <a:rPr lang="en-US" dirty="0"/>
              <a:t>These have the same general forms as for atoms on different molecules</a:t>
            </a:r>
          </a:p>
          <a:p>
            <a:r>
              <a:rPr lang="en-US" dirty="0"/>
              <a:t>Most force fields apply these interactions to atoms separated by three bonds or more</a:t>
            </a:r>
          </a:p>
          <a:p>
            <a:pPr lvl="1"/>
            <a:r>
              <a:rPr lang="en-US" dirty="0"/>
              <a:t>Sometimes 1,4 interactions are scaled down by some amount (0.5 – 1.0)</a:t>
            </a:r>
          </a:p>
          <a:p>
            <a:pPr lvl="1"/>
            <a:r>
              <a:rPr lang="en-US" dirty="0"/>
              <a:t>Thus, in A−B−C−D sequence, A and D will interact with both torsion and attenuated non-bonded interactions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70C82E3-425C-6074-6BA8-6A7ABAEAB84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593387">
            <a:off x="5494180" y="1761169"/>
            <a:ext cx="3777147" cy="1836113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5148428-EF9A-A0A9-9B0D-941B6659AD75}"/>
              </a:ext>
            </a:extLst>
          </p:cNvPr>
          <p:cNvCxnSpPr>
            <a:cxnSpLocks/>
          </p:cNvCxnSpPr>
          <p:nvPr/>
        </p:nvCxnSpPr>
        <p:spPr bwMode="auto">
          <a:xfrm>
            <a:off x="6458780" y="2571750"/>
            <a:ext cx="1947321" cy="100143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D89E271-3BC7-D311-9B14-AF6E85D26432}"/>
              </a:ext>
            </a:extLst>
          </p:cNvPr>
          <p:cNvSpPr txBox="1"/>
          <p:nvPr/>
        </p:nvSpPr>
        <p:spPr>
          <a:xfrm rot="1687015">
            <a:off x="6722480" y="3014642"/>
            <a:ext cx="1107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non-bonded</a:t>
            </a:r>
          </a:p>
        </p:txBody>
      </p:sp>
    </p:spTree>
    <p:extLst>
      <p:ext uri="{BB962C8B-B14F-4D97-AF65-F5344CB8AC3E}">
        <p14:creationId xmlns:p14="http://schemas.microsoft.com/office/powerpoint/2010/main" val="167443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57FA1F1-27D7-0E5F-C94B-B47842FF2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Suggested Reading/Viewing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B344EE-1EB7-4912-3B3B-109EFBD316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685800"/>
            <a:ext cx="8915400" cy="4171950"/>
          </a:xfrm>
        </p:spPr>
        <p:txBody>
          <a:bodyPr/>
          <a:lstStyle/>
          <a:p>
            <a:r>
              <a:rPr lang="en-US" dirty="0">
                <a:effectLst/>
                <a:latin typeface="Helvetica Neue" panose="02000503000000020004" pitchFamily="2" charset="0"/>
              </a:rPr>
              <a:t>Frank Jensen, </a:t>
            </a:r>
            <a:r>
              <a:rPr lang="en-US" i="1" dirty="0">
                <a:effectLst/>
                <a:latin typeface="Helvetica Neue" panose="02000503000000020004" pitchFamily="2" charset="0"/>
              </a:rPr>
              <a:t>Introduction to Computational Chemistry</a:t>
            </a:r>
            <a:r>
              <a:rPr lang="en-US" dirty="0">
                <a:effectLst/>
                <a:latin typeface="Helvetica Neue" panose="02000503000000020004" pitchFamily="2" charset="0"/>
              </a:rPr>
              <a:t>, 3rd ed., Wiley (2017). Chapter 2.  </a:t>
            </a:r>
            <a:br>
              <a:rPr lang="en-US" dirty="0">
                <a:effectLst/>
                <a:latin typeface="Helvetica Neue" panose="02000503000000020004" pitchFamily="2" charset="0"/>
              </a:rPr>
            </a:br>
            <a:r>
              <a:rPr lang="en-US" dirty="0">
                <a:effectLst/>
                <a:latin typeface="Helvetica Neue" panose="02000503000000020004" pitchFamily="2" charset="0"/>
              </a:rPr>
              <a:t>Available online via UB library:</a:t>
            </a:r>
          </a:p>
          <a:p>
            <a:pPr lvl="1"/>
            <a:r>
              <a:rPr lang="en-US" dirty="0">
                <a:effectLst/>
                <a:latin typeface="Helvetica Neue" panose="02000503000000020004" pitchFamily="2" charset="0"/>
                <a:hlinkClick r:id="rId2"/>
              </a:rPr>
              <a:t>https://search.lib.buffalo.edu/permalink/01SUNY_BUF/9qhqtp/alma9939265811804803</a:t>
            </a:r>
            <a:endParaRPr lang="en-US" dirty="0"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889699-823C-83E4-4AD5-A72BB29ABA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02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C296E8-6F68-8DB4-8A17-0AC5C6215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7772400" cy="895350"/>
          </a:xfrm>
        </p:spPr>
        <p:txBody>
          <a:bodyPr/>
          <a:lstStyle/>
          <a:p>
            <a:r>
              <a:rPr lang="en-US" dirty="0"/>
              <a:t>Force fields represent the PES using simple empirical functions of nuclear coordinates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AE022D-4E80-9CE3-4DB9-3CC25245F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722CB-CB2A-6F4D-A54B-21F740C171D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747017-7F1A-2AC3-2FA6-A898BD01C0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047750"/>
            <a:ext cx="8991600" cy="3581400"/>
          </a:xfrm>
        </p:spPr>
        <p:txBody>
          <a:bodyPr/>
          <a:lstStyle/>
          <a:p>
            <a:r>
              <a:rPr lang="en-US" dirty="0"/>
              <a:t>Large computational expense of electronic energy limits time and length scales accessible by first-principles methods</a:t>
            </a:r>
          </a:p>
          <a:p>
            <a:r>
              <a:rPr lang="en-US" dirty="0"/>
              <a:t>Force fields can compute the energy very quickly, but more approximately</a:t>
            </a:r>
          </a:p>
          <a:p>
            <a:pPr lvl="1"/>
            <a:r>
              <a:rPr lang="en-US" dirty="0"/>
              <a:t>Parameterized using first-principles and/or experimental data</a:t>
            </a:r>
          </a:p>
          <a:p>
            <a:pPr lvl="2"/>
            <a:r>
              <a:rPr lang="en-US" dirty="0"/>
              <a:t>Many forms and parameterizations have been proposed</a:t>
            </a:r>
          </a:p>
          <a:p>
            <a:pPr lvl="1"/>
            <a:r>
              <a:rPr lang="en-US" dirty="0"/>
              <a:t>Bonding information must be specified </a:t>
            </a:r>
            <a:r>
              <a:rPr lang="en-US" i="1" dirty="0"/>
              <a:t>a priori</a:t>
            </a:r>
            <a:r>
              <a:rPr lang="en-US" dirty="0"/>
              <a:t>  </a:t>
            </a:r>
          </a:p>
          <a:p>
            <a:pPr lvl="1"/>
            <a:r>
              <a:rPr lang="en-US" dirty="0"/>
              <a:t>Still, force-field models face limits on system size and length of time</a:t>
            </a:r>
          </a:p>
          <a:p>
            <a:pPr lvl="2"/>
            <a:r>
              <a:rPr lang="en-US" dirty="0"/>
              <a:t>Millions of atoms and microseconds of time are range that can be attained </a:t>
            </a:r>
          </a:p>
          <a:p>
            <a:pPr lvl="2"/>
            <a:r>
              <a:rPr lang="en-US" dirty="0"/>
              <a:t>Most simulations are much smaller and/or shorter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7FE6C5A-9740-57B4-7BBC-9A3AB102A615}"/>
              </a:ext>
            </a:extLst>
          </p:cNvPr>
          <p:cNvGrpSpPr/>
          <p:nvPr/>
        </p:nvGrpSpPr>
        <p:grpSpPr>
          <a:xfrm>
            <a:off x="2762" y="463944"/>
            <a:ext cx="2664238" cy="708405"/>
            <a:chOff x="2762" y="463944"/>
            <a:chExt cx="2664238" cy="70840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63C9587-1221-F0F5-2368-CC317448F725}"/>
                </a:ext>
              </a:extLst>
            </p:cNvPr>
            <p:cNvGrpSpPr/>
            <p:nvPr/>
          </p:nvGrpSpPr>
          <p:grpSpPr>
            <a:xfrm>
              <a:off x="15874" y="463944"/>
              <a:ext cx="2498725" cy="702056"/>
              <a:chOff x="15874" y="463944"/>
              <a:chExt cx="2498725" cy="702056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A7ADD397-D188-15F1-49FE-6B8D690BF0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874" y="895350"/>
                <a:ext cx="2498725" cy="270650"/>
              </a:xfrm>
              <a:prstGeom prst="rect">
                <a:avLst/>
              </a:prstGeom>
            </p:spPr>
          </p:pic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AA6C9A94-74BB-30E3-5855-92CA65EB4F8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228600" y="463944"/>
                <a:ext cx="381000" cy="507606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DABE35F-2796-9DFE-7642-B238A9E8703E}"/>
                </a:ext>
              </a:extLst>
            </p:cNvPr>
            <p:cNvSpPr txBox="1"/>
            <p:nvPr/>
          </p:nvSpPr>
          <p:spPr>
            <a:xfrm>
              <a:off x="2762" y="895350"/>
              <a:ext cx="26642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Also called “molecular mechanics”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17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0C21C-E3C2-2B8E-B5C2-C387B3D9E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variety of simplifications are used to trade off accuracy, complexity, and speed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8DD813-B86B-780E-C9AF-C34A4224AA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E2A53F-B0AD-9AE6-C2F0-1D88B5CB66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47750"/>
            <a:ext cx="8763000" cy="3581400"/>
          </a:xfrm>
        </p:spPr>
        <p:txBody>
          <a:bodyPr numCol="2">
            <a:normAutofit fontScale="92500" lnSpcReduction="20000"/>
          </a:bodyPr>
          <a:lstStyle/>
          <a:p>
            <a:r>
              <a:rPr lang="en-US" dirty="0"/>
              <a:t>Pairwise-additive energy</a:t>
            </a:r>
          </a:p>
          <a:p>
            <a:r>
              <a:rPr lang="en-US" dirty="0"/>
              <a:t>Rigid molecules</a:t>
            </a:r>
          </a:p>
          <a:p>
            <a:pPr lvl="1"/>
            <a:r>
              <a:rPr lang="en-US" dirty="0"/>
              <a:t>fast intramolecular motions slow down MD calculations</a:t>
            </a:r>
          </a:p>
          <a:p>
            <a:r>
              <a:rPr lang="en-US" dirty="0"/>
              <a:t>Ignore hydrogen atoms</a:t>
            </a:r>
          </a:p>
          <a:p>
            <a:pPr lvl="1"/>
            <a:r>
              <a:rPr lang="en-US" dirty="0"/>
              <a:t>united atom representation</a:t>
            </a:r>
          </a:p>
          <a:p>
            <a:r>
              <a:rPr lang="en-US" dirty="0"/>
              <a:t>Ignore polarization</a:t>
            </a:r>
          </a:p>
          <a:p>
            <a:pPr lvl="1"/>
            <a:r>
              <a:rPr lang="en-US" dirty="0"/>
              <a:t>expensive </a:t>
            </a:r>
            <a:r>
              <a:rPr lang="en-US" i="1" dirty="0"/>
              <a:t>n</a:t>
            </a:r>
            <a:r>
              <a:rPr lang="en-US" dirty="0"/>
              <a:t>-body effect</a:t>
            </a:r>
          </a:p>
          <a:p>
            <a:r>
              <a:rPr lang="en-US" dirty="0"/>
              <a:t>Ignore electrostatics</a:t>
            </a:r>
          </a:p>
          <a:p>
            <a:r>
              <a:rPr lang="en-US" dirty="0"/>
              <a:t>Treat whole molecule as one big atom</a:t>
            </a:r>
          </a:p>
          <a:p>
            <a:pPr lvl="1"/>
            <a:r>
              <a:rPr lang="en-US" dirty="0"/>
              <a:t>maybe anisotropic</a:t>
            </a:r>
          </a:p>
          <a:p>
            <a:r>
              <a:rPr lang="en-US" dirty="0"/>
              <a:t>Model </a:t>
            </a:r>
            <a:r>
              <a:rPr lang="en-US" dirty="0" err="1"/>
              <a:t>vdW</a:t>
            </a:r>
            <a:r>
              <a:rPr lang="en-US" dirty="0"/>
              <a:t> forces via discontinuous potentials</a:t>
            </a:r>
          </a:p>
          <a:p>
            <a:r>
              <a:rPr lang="en-US" dirty="0"/>
              <a:t>Ignore all attraction</a:t>
            </a:r>
          </a:p>
          <a:p>
            <a:pPr lvl="1"/>
            <a:r>
              <a:rPr lang="en-US" dirty="0"/>
              <a:t>Hard spheres or other shapes</a:t>
            </a:r>
          </a:p>
          <a:p>
            <a:r>
              <a:rPr lang="en-US" dirty="0"/>
              <a:t>Model space as a lattice</a:t>
            </a:r>
          </a:p>
          <a:p>
            <a:pPr lvl="1"/>
            <a:r>
              <a:rPr lang="en-US" dirty="0"/>
              <a:t>especially useful for polymer molecules</a:t>
            </a:r>
          </a:p>
        </p:txBody>
      </p:sp>
    </p:spTree>
    <p:extLst>
      <p:ext uri="{BB962C8B-B14F-4D97-AF65-F5344CB8AC3E}">
        <p14:creationId xmlns:p14="http://schemas.microsoft.com/office/powerpoint/2010/main" val="440852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93A30-3E80-B147-246C-125A797E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Molecular-mechanics energy is written as a sum of bonded and nonbonded terms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85D42D-7E63-990D-17EC-13DF4FAF7D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004E227-7218-0AE1-369A-10AD393D06DA}"/>
              </a:ext>
            </a:extLst>
          </p:cNvPr>
          <p:cNvGrpSpPr/>
          <p:nvPr/>
        </p:nvGrpSpPr>
        <p:grpSpPr>
          <a:xfrm>
            <a:off x="1653478" y="1318638"/>
            <a:ext cx="5489899" cy="1928608"/>
            <a:chOff x="2036228" y="1511154"/>
            <a:chExt cx="5489899" cy="192860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080F031-75CB-9743-063C-791E126B9215}"/>
                </a:ext>
              </a:extLst>
            </p:cNvPr>
            <p:cNvSpPr/>
            <p:nvPr/>
          </p:nvSpPr>
          <p:spPr bwMode="auto">
            <a:xfrm rot="1241629">
              <a:off x="2036228" y="2276018"/>
              <a:ext cx="381000" cy="38100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B8B1F78-E0BE-D8B7-7D33-F1B7654424EB}"/>
                </a:ext>
              </a:extLst>
            </p:cNvPr>
            <p:cNvSpPr/>
            <p:nvPr/>
          </p:nvSpPr>
          <p:spPr bwMode="auto">
            <a:xfrm rot="20680387">
              <a:off x="3103028" y="1895018"/>
              <a:ext cx="381000" cy="38100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9344F02-1694-DC85-69AF-3A3A04C3E831}"/>
                </a:ext>
              </a:extLst>
            </p:cNvPr>
            <p:cNvCxnSpPr>
              <a:stCxn id="6" idx="7"/>
              <a:endCxn id="7" idx="2"/>
            </p:cNvCxnSpPr>
            <p:nvPr/>
          </p:nvCxnSpPr>
          <p:spPr bwMode="auto">
            <a:xfrm flipV="1">
              <a:off x="2400342" y="2135872"/>
              <a:ext cx="709461" cy="25223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F033093-534D-F669-EE0D-A3051D9AB550}"/>
                </a:ext>
              </a:extLst>
            </p:cNvPr>
            <p:cNvCxnSpPr>
              <a:cxnSpLocks/>
              <a:stCxn id="7" idx="5"/>
            </p:cNvCxnSpPr>
            <p:nvPr/>
          </p:nvCxnSpPr>
          <p:spPr bwMode="auto">
            <a:xfrm>
              <a:off x="3459047" y="2179825"/>
              <a:ext cx="482181" cy="31334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BE5DBFD-0E17-77FE-DA61-B83A0DA4B107}"/>
                </a:ext>
              </a:extLst>
            </p:cNvPr>
            <p:cNvSpPr/>
            <p:nvPr/>
          </p:nvSpPr>
          <p:spPr bwMode="auto">
            <a:xfrm rot="20680387">
              <a:off x="3906094" y="2409368"/>
              <a:ext cx="381000" cy="38100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057F9F06-3721-492C-0BB4-5FE50946336C}"/>
                </a:ext>
              </a:extLst>
            </p:cNvPr>
            <p:cNvCxnSpPr>
              <a:cxnSpLocks/>
              <a:endCxn id="15" idx="7"/>
            </p:cNvCxnSpPr>
            <p:nvPr/>
          </p:nvCxnSpPr>
          <p:spPr bwMode="auto">
            <a:xfrm flipH="1">
              <a:off x="4190901" y="1886593"/>
              <a:ext cx="207527" cy="54775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16B9825-144B-CD55-B4B6-AE64E5C37E61}"/>
                </a:ext>
              </a:extLst>
            </p:cNvPr>
            <p:cNvSpPr/>
            <p:nvPr/>
          </p:nvSpPr>
          <p:spPr bwMode="auto">
            <a:xfrm rot="20680387">
              <a:off x="4261722" y="1511154"/>
              <a:ext cx="381000" cy="38100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00069AB-B5C3-A256-5779-88A352848163}"/>
                </a:ext>
              </a:extLst>
            </p:cNvPr>
            <p:cNvCxnSpPr>
              <a:cxnSpLocks/>
              <a:stCxn id="20" idx="5"/>
            </p:cNvCxnSpPr>
            <p:nvPr/>
          </p:nvCxnSpPr>
          <p:spPr bwMode="auto">
            <a:xfrm>
              <a:off x="4617741" y="1795961"/>
              <a:ext cx="713746" cy="38386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CED1B7F-E329-F3DE-E398-D8D0A6E66F5E}"/>
                </a:ext>
              </a:extLst>
            </p:cNvPr>
            <p:cNvSpPr/>
            <p:nvPr/>
          </p:nvSpPr>
          <p:spPr bwMode="auto">
            <a:xfrm rot="20680387">
              <a:off x="5310301" y="2068591"/>
              <a:ext cx="381000" cy="38100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2E79F270-DAF0-9249-72E9-013ABA8D9798}"/>
                </a:ext>
              </a:extLst>
            </p:cNvPr>
            <p:cNvSpPr/>
            <p:nvPr/>
          </p:nvSpPr>
          <p:spPr bwMode="auto">
            <a:xfrm rot="20680387">
              <a:off x="4737790" y="3058762"/>
              <a:ext cx="381000" cy="38100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73D7F0C-29AF-A469-4FF7-D12447AE017C}"/>
                </a:ext>
              </a:extLst>
            </p:cNvPr>
            <p:cNvCxnSpPr>
              <a:cxnSpLocks/>
              <a:stCxn id="25" idx="7"/>
              <a:endCxn id="24" idx="3"/>
            </p:cNvCxnSpPr>
            <p:nvPr/>
          </p:nvCxnSpPr>
          <p:spPr bwMode="auto">
            <a:xfrm flipV="1">
              <a:off x="5022597" y="2424610"/>
              <a:ext cx="383897" cy="65913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9DA39ED9-E0E2-9A01-DD50-D9917587FCA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16513" y="1865784"/>
              <a:ext cx="850547" cy="30352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7C8F4C6-9D74-00FC-DE9A-5573782895C6}"/>
                </a:ext>
              </a:extLst>
            </p:cNvPr>
            <p:cNvSpPr txBox="1"/>
            <p:nvPr/>
          </p:nvSpPr>
          <p:spPr>
            <a:xfrm rot="20366702">
              <a:off x="2216513" y="1692304"/>
              <a:ext cx="756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stretch</a:t>
              </a:r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56B9FF36-C7DF-9A81-D4BE-E3E1F55F38C5}"/>
                </a:ext>
              </a:extLst>
            </p:cNvPr>
            <p:cNvSpPr/>
            <p:nvPr/>
          </p:nvSpPr>
          <p:spPr bwMode="auto">
            <a:xfrm rot="19939288">
              <a:off x="3736492" y="2127648"/>
              <a:ext cx="634718" cy="454203"/>
            </a:xfrm>
            <a:prstGeom prst="arc">
              <a:avLst>
                <a:gd name="adj1" fmla="val 12441859"/>
                <a:gd name="adj2" fmla="val 20886536"/>
              </a:avLst>
            </a:prstGeom>
            <a:noFill/>
            <a:ln w="9525" cap="flat" cmpd="sng" algn="ctr">
              <a:solidFill>
                <a:srgbClr val="0099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483BCA1-75DC-B8F9-B23B-3CEBFBF99D5F}"/>
                </a:ext>
              </a:extLst>
            </p:cNvPr>
            <p:cNvSpPr txBox="1"/>
            <p:nvPr/>
          </p:nvSpPr>
          <p:spPr>
            <a:xfrm rot="20366702">
              <a:off x="3663555" y="1843788"/>
              <a:ext cx="756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bend</a:t>
              </a:r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E4D83016-BFBF-22FC-1AE9-005A4D66B2FC}"/>
                </a:ext>
              </a:extLst>
            </p:cNvPr>
            <p:cNvSpPr/>
            <p:nvPr/>
          </p:nvSpPr>
          <p:spPr bwMode="auto">
            <a:xfrm rot="19351434">
              <a:off x="4767446" y="1860798"/>
              <a:ext cx="439619" cy="358941"/>
            </a:xfrm>
            <a:prstGeom prst="arc">
              <a:avLst>
                <a:gd name="adj1" fmla="val 5071603"/>
                <a:gd name="adj2" fmla="val 0"/>
              </a:avLst>
            </a:prstGeom>
            <a:noFill/>
            <a:ln w="9525" cap="flat" cmpd="sng" algn="ctr">
              <a:solidFill>
                <a:srgbClr val="0099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77C92CF-504E-46E8-6667-F44206AE812B}"/>
                </a:ext>
              </a:extLst>
            </p:cNvPr>
            <p:cNvSpPr txBox="1"/>
            <p:nvPr/>
          </p:nvSpPr>
          <p:spPr>
            <a:xfrm>
              <a:off x="4942149" y="1562962"/>
              <a:ext cx="7564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torsion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A432E9A3-EF9A-DE84-4F2D-9D3A14FB037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93516" y="2589685"/>
              <a:ext cx="2310101" cy="62043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479B2F9-765B-62A2-D75A-AEBBD57C69B8}"/>
                </a:ext>
              </a:extLst>
            </p:cNvPr>
            <p:cNvSpPr txBox="1"/>
            <p:nvPr/>
          </p:nvSpPr>
          <p:spPr>
            <a:xfrm rot="927594">
              <a:off x="3168607" y="2693137"/>
              <a:ext cx="1107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non-bonded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CED03CA-E8B8-AF04-0763-038D587BDE64}"/>
                </a:ext>
              </a:extLst>
            </p:cNvPr>
            <p:cNvGrpSpPr/>
            <p:nvPr/>
          </p:nvGrpSpPr>
          <p:grpSpPr>
            <a:xfrm rot="19095570">
              <a:off x="6572616" y="1938864"/>
              <a:ext cx="953511" cy="1371171"/>
              <a:chOff x="4890190" y="1653994"/>
              <a:chExt cx="953511" cy="1371171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04CCA717-3F45-74C2-09FD-AC90CBD44472}"/>
                  </a:ext>
                </a:extLst>
              </p:cNvPr>
              <p:cNvSpPr/>
              <p:nvPr/>
            </p:nvSpPr>
            <p:spPr bwMode="auto">
              <a:xfrm rot="20680387">
                <a:off x="5462701" y="1653994"/>
                <a:ext cx="381000" cy="38100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A295C056-122A-4C4A-ED6F-CC93769F6FE8}"/>
                  </a:ext>
                </a:extLst>
              </p:cNvPr>
              <p:cNvSpPr/>
              <p:nvPr/>
            </p:nvSpPr>
            <p:spPr bwMode="auto">
              <a:xfrm rot="20680387">
                <a:off x="4890190" y="2644165"/>
                <a:ext cx="381000" cy="38100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CB2F4203-7C3E-0F76-3154-8087015FEDA8}"/>
                  </a:ext>
                </a:extLst>
              </p:cNvPr>
              <p:cNvCxnSpPr>
                <a:cxnSpLocks/>
                <a:stCxn id="42" idx="7"/>
                <a:endCxn id="41" idx="3"/>
              </p:cNvCxnSpPr>
              <p:nvPr/>
            </p:nvCxnSpPr>
            <p:spPr bwMode="auto">
              <a:xfrm flipV="1">
                <a:off x="5174997" y="2010013"/>
                <a:ext cx="383897" cy="659133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7807FB02-5220-503D-9E97-2B597B7222C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709797" y="2093288"/>
              <a:ext cx="960107" cy="18003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DB2C077A-A9BB-E290-4735-795A223D857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86802" y="2400119"/>
              <a:ext cx="1253569" cy="68362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4FB6DB3-FD29-5F75-3B25-D76193276B58}"/>
                </a:ext>
              </a:extLst>
            </p:cNvPr>
            <p:cNvSpPr txBox="1"/>
            <p:nvPr/>
          </p:nvSpPr>
          <p:spPr>
            <a:xfrm>
              <a:off x="5833999" y="2273519"/>
              <a:ext cx="1107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non-bonded</a:t>
              </a:r>
            </a:p>
          </p:txBody>
        </p: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1A7437E1-12AD-BFD9-AC28-033CA08A9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628" y="3684250"/>
            <a:ext cx="6959600" cy="368300"/>
          </a:xfrm>
          <a:prstGeom prst="rect">
            <a:avLst/>
          </a:prstGeom>
        </p:spPr>
      </p:pic>
      <p:sp>
        <p:nvSpPr>
          <p:cNvPr id="53" name="Left Brace 52">
            <a:extLst>
              <a:ext uri="{FF2B5EF4-FFF2-40B4-BE49-F238E27FC236}">
                <a16:creationId xmlns:a16="http://schemas.microsoft.com/office/drawing/2014/main" id="{2A4923B6-A080-3D95-2026-CEC0C2554B26}"/>
              </a:ext>
            </a:extLst>
          </p:cNvPr>
          <p:cNvSpPr/>
          <p:nvPr/>
        </p:nvSpPr>
        <p:spPr bwMode="auto">
          <a:xfrm rot="16200000">
            <a:off x="3859956" y="2168382"/>
            <a:ext cx="221284" cy="3946004"/>
          </a:xfrm>
          <a:prstGeom prst="leftBrace">
            <a:avLst/>
          </a:prstGeom>
          <a:noFill/>
          <a:ln w="254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54" name="Left Brace 53">
            <a:extLst>
              <a:ext uri="{FF2B5EF4-FFF2-40B4-BE49-F238E27FC236}">
                <a16:creationId xmlns:a16="http://schemas.microsoft.com/office/drawing/2014/main" id="{5FBE9063-1C27-D862-AF0F-26A83BAFEAF4}"/>
              </a:ext>
            </a:extLst>
          </p:cNvPr>
          <p:cNvSpPr/>
          <p:nvPr/>
        </p:nvSpPr>
        <p:spPr bwMode="auto">
          <a:xfrm rot="16200000">
            <a:off x="7033435" y="3287502"/>
            <a:ext cx="221284" cy="1713846"/>
          </a:xfrm>
          <a:prstGeom prst="leftBrace">
            <a:avLst/>
          </a:prstGeom>
          <a:noFill/>
          <a:ln w="25400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9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24B3FAF-5374-7C6C-C424-E213A0536FE2}"/>
              </a:ext>
            </a:extLst>
          </p:cNvPr>
          <p:cNvSpPr txBox="1"/>
          <p:nvPr/>
        </p:nvSpPr>
        <p:spPr>
          <a:xfrm>
            <a:off x="3569685" y="4317045"/>
            <a:ext cx="1379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bonded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5C3DB8-AAF4-514E-62F8-439326E43D7D}"/>
              </a:ext>
            </a:extLst>
          </p:cNvPr>
          <p:cNvSpPr txBox="1"/>
          <p:nvPr/>
        </p:nvSpPr>
        <p:spPr>
          <a:xfrm>
            <a:off x="6589798" y="4317045"/>
            <a:ext cx="1379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non-bonded</a:t>
            </a:r>
          </a:p>
        </p:txBody>
      </p:sp>
    </p:spTree>
    <p:extLst>
      <p:ext uri="{BB962C8B-B14F-4D97-AF65-F5344CB8AC3E}">
        <p14:creationId xmlns:p14="http://schemas.microsoft.com/office/powerpoint/2010/main" val="1399760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EE155E9-EE21-B8D9-F3ED-E4B57FCE3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Transferable</a:t>
            </a:r>
            <a:r>
              <a:rPr lang="en-US" dirty="0"/>
              <a:t> potentials depend on functional groups, not entire molecule</a:t>
            </a:r>
            <a:endParaRPr lang="en-US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E20443-DE12-9CDF-C79D-F1B53A1C0A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02B7F3-5BAA-F10B-676B-DE177E40B5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Atom types are defined</a:t>
            </a:r>
          </a:p>
          <a:p>
            <a:pPr lvl="1"/>
            <a:r>
              <a:rPr lang="en-US" dirty="0"/>
              <a:t>Elemental identity (C, O, N, etc.)</a:t>
            </a:r>
          </a:p>
          <a:p>
            <a:pPr lvl="1"/>
            <a:r>
              <a:rPr lang="en-US" dirty="0"/>
              <a:t>Type of chemical bonds it has</a:t>
            </a:r>
          </a:p>
          <a:p>
            <a:r>
              <a:rPr lang="en-US" dirty="0"/>
              <a:t>Force-field parameters are keyed</a:t>
            </a:r>
            <a:br>
              <a:rPr lang="en-US" dirty="0"/>
            </a:br>
            <a:r>
              <a:rPr lang="en-US" dirty="0"/>
              <a:t>to atom type</a:t>
            </a:r>
          </a:p>
          <a:p>
            <a:r>
              <a:rPr lang="en-US" dirty="0"/>
              <a:t>This allows force fields to be built for arbitrary  molecules</a:t>
            </a:r>
          </a:p>
          <a:p>
            <a:pPr lvl="1"/>
            <a:r>
              <a:rPr lang="en-US" dirty="0"/>
              <a:t>In contrast, using bespoke parameters for each  molecule would make the whole approach unworkable</a:t>
            </a:r>
          </a:p>
          <a:p>
            <a:r>
              <a:rPr lang="en-US" dirty="0"/>
              <a:t>Models will vary in how they define atom types and groups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3CC9DA-6057-4FAE-C587-2524BC76B47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1600" y="1041283"/>
            <a:ext cx="3886200" cy="1905370"/>
          </a:xfrm>
          <a:prstGeom prst="rect">
            <a:avLst/>
          </a:prstGeom>
          <a:ln>
            <a:solidFill>
              <a:srgbClr val="015BBC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197B9C-5B79-BC69-C2E6-AF7D9AD4F98C}"/>
              </a:ext>
            </a:extLst>
          </p:cNvPr>
          <p:cNvSpPr txBox="1"/>
          <p:nvPr/>
        </p:nvSpPr>
        <p:spPr>
          <a:xfrm>
            <a:off x="6705600" y="104775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(partial list)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B2DB66-6632-5305-A797-671BAE95EDA5}"/>
              </a:ext>
            </a:extLst>
          </p:cNvPr>
          <p:cNvSpPr txBox="1"/>
          <p:nvPr/>
        </p:nvSpPr>
        <p:spPr>
          <a:xfrm>
            <a:off x="8268957" y="2974112"/>
            <a:ext cx="798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Jensen</a:t>
            </a:r>
          </a:p>
        </p:txBody>
      </p:sp>
    </p:spTree>
    <p:extLst>
      <p:ext uri="{BB962C8B-B14F-4D97-AF65-F5344CB8AC3E}">
        <p14:creationId xmlns:p14="http://schemas.microsoft.com/office/powerpoint/2010/main" val="2461633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D8AC8-6747-B6D3-3E18-B9321BC4A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Bond stretching is usually modeled using a 2-body harmonic potential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AAA078-E987-682C-6232-EA4D135E98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E2A436-0324-C8C4-0428-91B0BB649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718870"/>
            <a:ext cx="8763000" cy="2910279"/>
          </a:xfrm>
        </p:spPr>
        <p:txBody>
          <a:bodyPr/>
          <a:lstStyle/>
          <a:p>
            <a:r>
              <a:rPr lang="en-US" dirty="0"/>
              <a:t>Taylor series about minimum-energy</a:t>
            </a:r>
            <a:br>
              <a:rPr lang="en-US" dirty="0"/>
            </a:br>
            <a:r>
              <a:rPr lang="en-US" dirty="0"/>
              <a:t>pair separation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2 parameters</a:t>
            </a:r>
          </a:p>
          <a:p>
            <a:r>
              <a:rPr lang="en-US" dirty="0"/>
              <a:t>Morse potential allows dissociation</a:t>
            </a: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89119B7-1AB1-95D2-2D80-F2172D50AFED}"/>
              </a:ext>
            </a:extLst>
          </p:cNvPr>
          <p:cNvGrpSpPr/>
          <p:nvPr/>
        </p:nvGrpSpPr>
        <p:grpSpPr>
          <a:xfrm>
            <a:off x="880533" y="1092238"/>
            <a:ext cx="1447800" cy="762000"/>
            <a:chOff x="6595533" y="1168438"/>
            <a:chExt cx="1447800" cy="762000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F79C3E4-D774-2839-CA3D-307160314B7E}"/>
                </a:ext>
              </a:extLst>
            </p:cNvPr>
            <p:cNvGrpSpPr/>
            <p:nvPr/>
          </p:nvGrpSpPr>
          <p:grpSpPr>
            <a:xfrm rot="1171203">
              <a:off x="6595533" y="1168438"/>
              <a:ext cx="1447800" cy="762000"/>
              <a:chOff x="2036228" y="1895018"/>
              <a:chExt cx="1447800" cy="762000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2268DC1C-6DB3-6F26-11A0-960F9609FDC9}"/>
                  </a:ext>
                </a:extLst>
              </p:cNvPr>
              <p:cNvSpPr/>
              <p:nvPr/>
            </p:nvSpPr>
            <p:spPr bwMode="auto">
              <a:xfrm rot="1241629">
                <a:off x="2036228" y="2276018"/>
                <a:ext cx="381000" cy="38100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9CA1C70B-D205-D0E9-766D-85A87FD5BE37}"/>
                  </a:ext>
                </a:extLst>
              </p:cNvPr>
              <p:cNvSpPr/>
              <p:nvPr/>
            </p:nvSpPr>
            <p:spPr bwMode="auto">
              <a:xfrm rot="20680387">
                <a:off x="3103028" y="1895018"/>
                <a:ext cx="381000" cy="381000"/>
              </a:xfrm>
              <a:prstGeom prst="ellipse">
                <a:avLst/>
              </a:prstGeom>
              <a:solidFill>
                <a:srgbClr val="015B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FA14F679-8461-B3E0-073B-A9E85A21AE48}"/>
                  </a:ext>
                </a:extLst>
              </p:cNvPr>
              <p:cNvCxnSpPr>
                <a:stCxn id="61" idx="7"/>
                <a:endCxn id="62" idx="2"/>
              </p:cNvCxnSpPr>
              <p:nvPr/>
            </p:nvCxnSpPr>
            <p:spPr bwMode="auto">
              <a:xfrm flipV="1">
                <a:off x="2400342" y="2135872"/>
                <a:ext cx="709461" cy="252234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64C2AAE3-6272-E07D-40F0-684182BBB14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20428797" flipV="1">
                <a:off x="2098282" y="2000526"/>
                <a:ext cx="1132792" cy="12497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0099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</p:grp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743773A-5FCC-DB39-B842-76DEFA5F1A67}"/>
                </a:ext>
              </a:extLst>
            </p:cNvPr>
            <p:cNvSpPr txBox="1"/>
            <p:nvPr/>
          </p:nvSpPr>
          <p:spPr>
            <a:xfrm>
              <a:off x="7151582" y="1257528"/>
              <a:ext cx="407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r>
                <a:rPr lang="en-US" sz="1200" i="1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200" i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90" name="Picture 89">
            <a:extLst>
              <a:ext uri="{FF2B5EF4-FFF2-40B4-BE49-F238E27FC236}">
                <a16:creationId xmlns:a16="http://schemas.microsoft.com/office/drawing/2014/main" id="{3D814364-8546-E584-1249-1F22B8A97D2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8148" y="1450461"/>
            <a:ext cx="3550895" cy="3464439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5CD89FF3-4343-5B76-04C7-840131D20179}"/>
              </a:ext>
            </a:extLst>
          </p:cNvPr>
          <p:cNvSpPr txBox="1"/>
          <p:nvPr/>
        </p:nvSpPr>
        <p:spPr>
          <a:xfrm>
            <a:off x="7988880" y="4920183"/>
            <a:ext cx="798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Jensen</a:t>
            </a: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B2E80716-62D0-D6AB-3333-8AC3251B8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557" y="2792027"/>
            <a:ext cx="5197148" cy="552547"/>
          </a:xfrm>
          <a:prstGeom prst="rect">
            <a:avLst/>
          </a:prstGeom>
        </p:spPr>
      </p:pic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2A36AB20-12EC-D402-12F0-31BB01A87CB0}"/>
              </a:ext>
            </a:extLst>
          </p:cNvPr>
          <p:cNvCxnSpPr/>
          <p:nvPr/>
        </p:nvCxnSpPr>
        <p:spPr bwMode="auto">
          <a:xfrm flipV="1">
            <a:off x="1116006" y="2744721"/>
            <a:ext cx="381000" cy="381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ABA0CE0B-D662-28AF-EF3F-47EC369D888F}"/>
              </a:ext>
            </a:extLst>
          </p:cNvPr>
          <p:cNvCxnSpPr/>
          <p:nvPr/>
        </p:nvCxnSpPr>
        <p:spPr bwMode="auto">
          <a:xfrm flipV="1">
            <a:off x="1789829" y="2724834"/>
            <a:ext cx="381000" cy="38100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8" name="Picture 97">
            <a:extLst>
              <a:ext uri="{FF2B5EF4-FFF2-40B4-BE49-F238E27FC236}">
                <a16:creationId xmlns:a16="http://schemas.microsoft.com/office/drawing/2014/main" id="{06FFDC25-3D16-0CC0-BB1C-11FB323438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405" y="4554420"/>
            <a:ext cx="4432300" cy="584200"/>
          </a:xfrm>
          <a:prstGeom prst="rect">
            <a:avLst/>
          </a:prstGeom>
        </p:spPr>
      </p:pic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45AB0130-6F89-57E9-EEAA-15231ABB0C35}"/>
              </a:ext>
            </a:extLst>
          </p:cNvPr>
          <p:cNvCxnSpPr>
            <a:cxnSpLocks/>
          </p:cNvCxnSpPr>
          <p:nvPr/>
        </p:nvCxnSpPr>
        <p:spPr bwMode="auto">
          <a:xfrm flipH="1">
            <a:off x="6724650" y="4448175"/>
            <a:ext cx="3048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790D4843-A2F6-8774-E49B-E6C9C1039CE3}"/>
              </a:ext>
            </a:extLst>
          </p:cNvPr>
          <p:cNvSpPr txBox="1"/>
          <p:nvPr/>
        </p:nvSpPr>
        <p:spPr>
          <a:xfrm>
            <a:off x="6973557" y="4324350"/>
            <a:ext cx="798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 K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873F5EE3-F7F1-0F0B-59F7-A1775AFE2931}"/>
              </a:ext>
            </a:extLst>
          </p:cNvPr>
          <p:cNvCxnSpPr>
            <a:cxnSpLocks/>
          </p:cNvCxnSpPr>
          <p:nvPr/>
        </p:nvCxnSpPr>
        <p:spPr bwMode="auto">
          <a:xfrm flipH="1">
            <a:off x="6906205" y="4168774"/>
            <a:ext cx="3048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46861AA4-5035-D019-5F20-74179C1D53CC}"/>
              </a:ext>
            </a:extLst>
          </p:cNvPr>
          <p:cNvSpPr txBox="1"/>
          <p:nvPr/>
        </p:nvSpPr>
        <p:spPr>
          <a:xfrm>
            <a:off x="7155112" y="4044949"/>
            <a:ext cx="798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6000 K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3C734DE-18A7-A923-8B4B-DC8FAE852C00}"/>
              </a:ext>
            </a:extLst>
          </p:cNvPr>
          <p:cNvSpPr txBox="1"/>
          <p:nvPr/>
        </p:nvSpPr>
        <p:spPr>
          <a:xfrm>
            <a:off x="7176014" y="1675836"/>
            <a:ext cx="798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900" baseline="30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-order series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A63B9EE-3C1C-3434-F6AD-469342B4237D}"/>
              </a:ext>
            </a:extLst>
          </p:cNvPr>
          <p:cNvSpPr txBox="1"/>
          <p:nvPr/>
        </p:nvSpPr>
        <p:spPr>
          <a:xfrm>
            <a:off x="6506783" y="1601869"/>
            <a:ext cx="648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900" baseline="30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-order series</a:t>
            </a: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041A6A1F-A331-C96E-D753-DE4B2C7F2CF0}"/>
              </a:ext>
            </a:extLst>
          </p:cNvPr>
          <p:cNvCxnSpPr>
            <a:cxnSpLocks/>
          </p:cNvCxnSpPr>
          <p:nvPr/>
        </p:nvCxnSpPr>
        <p:spPr bwMode="auto">
          <a:xfrm>
            <a:off x="6715076" y="1971201"/>
            <a:ext cx="314374" cy="2195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677364D9-AC1F-32CE-E759-5CDA980446DE}"/>
              </a:ext>
            </a:extLst>
          </p:cNvPr>
          <p:cNvCxnSpPr>
            <a:cxnSpLocks/>
          </p:cNvCxnSpPr>
          <p:nvPr/>
        </p:nvCxnSpPr>
        <p:spPr bwMode="auto">
          <a:xfrm flipH="1">
            <a:off x="6248400" y="1971201"/>
            <a:ext cx="466676" cy="2308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ECD961EF-9D89-890D-85A8-6927A897252D}"/>
              </a:ext>
            </a:extLst>
          </p:cNvPr>
          <p:cNvCxnSpPr>
            <a:cxnSpLocks/>
          </p:cNvCxnSpPr>
          <p:nvPr/>
        </p:nvCxnSpPr>
        <p:spPr bwMode="auto">
          <a:xfrm flipH="1">
            <a:off x="7237743" y="1971201"/>
            <a:ext cx="147585" cy="2195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E154F892-0983-B5E6-79F4-99B5004A10E6}"/>
              </a:ext>
            </a:extLst>
          </p:cNvPr>
          <p:cNvSpPr txBox="1"/>
          <p:nvPr/>
        </p:nvSpPr>
        <p:spPr>
          <a:xfrm>
            <a:off x="8160024" y="2006084"/>
            <a:ext cx="798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Morse</a:t>
            </a: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1CB19894-1FAE-7CDA-7440-E79E73FC2F55}"/>
              </a:ext>
            </a:extLst>
          </p:cNvPr>
          <p:cNvCxnSpPr>
            <a:cxnSpLocks/>
            <a:stCxn id="118" idx="1"/>
          </p:cNvCxnSpPr>
          <p:nvPr/>
        </p:nvCxnSpPr>
        <p:spPr bwMode="auto">
          <a:xfrm flipH="1" flipV="1">
            <a:off x="7953955" y="2045168"/>
            <a:ext cx="206069" cy="763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22" name="Picture 121">
            <a:extLst>
              <a:ext uri="{FF2B5EF4-FFF2-40B4-BE49-F238E27FC236}">
                <a16:creationId xmlns:a16="http://schemas.microsoft.com/office/drawing/2014/main" id="{1FCE1BB1-389B-DE96-EB80-712D93A6BE0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0078" y="2389908"/>
            <a:ext cx="1257722" cy="1184457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75BCEAF2-84AC-B17F-9249-CB36FA99EE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0250" y="2466240"/>
            <a:ext cx="381957" cy="325787"/>
          </a:xfrm>
          <a:prstGeom prst="rect">
            <a:avLst/>
          </a:prstGeom>
        </p:spPr>
      </p:pic>
      <p:sp>
        <p:nvSpPr>
          <p:cNvPr id="124" name="TextBox 123">
            <a:extLst>
              <a:ext uri="{FF2B5EF4-FFF2-40B4-BE49-F238E27FC236}">
                <a16:creationId xmlns:a16="http://schemas.microsoft.com/office/drawing/2014/main" id="{DD15B83D-F887-3179-0B99-9673B15DEE16}"/>
              </a:ext>
            </a:extLst>
          </p:cNvPr>
          <p:cNvSpPr txBox="1"/>
          <p:nvPr/>
        </p:nvSpPr>
        <p:spPr>
          <a:xfrm>
            <a:off x="7587266" y="2371466"/>
            <a:ext cx="48289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6000 K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24F95A5E-2C6F-A32F-B005-127BBE26C0F3}"/>
              </a:ext>
            </a:extLst>
          </p:cNvPr>
          <p:cNvSpPr txBox="1"/>
          <p:nvPr/>
        </p:nvSpPr>
        <p:spPr>
          <a:xfrm>
            <a:off x="7611583" y="3221429"/>
            <a:ext cx="48289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 K</a:t>
            </a: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E3A41DE5-704E-4085-0740-F6FD61864A2C}"/>
              </a:ext>
            </a:extLst>
          </p:cNvPr>
          <p:cNvCxnSpPr>
            <a:cxnSpLocks/>
          </p:cNvCxnSpPr>
          <p:nvPr/>
        </p:nvCxnSpPr>
        <p:spPr bwMode="auto">
          <a:xfrm>
            <a:off x="8229600" y="3313762"/>
            <a:ext cx="15870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sm" len="med"/>
            <a:tailEnd type="triangle"/>
          </a:ln>
          <a:effectLst/>
        </p:spPr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76357BA6-2635-5EA6-73CC-45F1A02DF0BC}"/>
              </a:ext>
            </a:extLst>
          </p:cNvPr>
          <p:cNvSpPr txBox="1"/>
          <p:nvPr/>
        </p:nvSpPr>
        <p:spPr>
          <a:xfrm>
            <a:off x="7556345" y="3131289"/>
            <a:ext cx="48289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 K</a:t>
            </a:r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18379828-0EC8-69F9-7E43-CFE555E25612}"/>
              </a:ext>
            </a:extLst>
          </p:cNvPr>
          <p:cNvCxnSpPr>
            <a:cxnSpLocks/>
          </p:cNvCxnSpPr>
          <p:nvPr/>
        </p:nvCxnSpPr>
        <p:spPr bwMode="auto">
          <a:xfrm>
            <a:off x="8147099" y="3243509"/>
            <a:ext cx="15870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sm" len="med"/>
            <a:tailEnd type="triangle"/>
          </a:ln>
          <a:effectLst/>
        </p:spPr>
      </p:cxn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3B5CFD6A-10AC-9791-0795-6D589F1B4E74}"/>
              </a:ext>
            </a:extLst>
          </p:cNvPr>
          <p:cNvCxnSpPr>
            <a:cxnSpLocks/>
          </p:cNvCxnSpPr>
          <p:nvPr/>
        </p:nvCxnSpPr>
        <p:spPr bwMode="auto">
          <a:xfrm>
            <a:off x="7936531" y="2463799"/>
            <a:ext cx="15870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sm" len="med"/>
            <a:tailEnd type="triangle"/>
          </a:ln>
          <a:effectLst/>
        </p:spPr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id="{733410C4-331D-B2CE-A1BE-A6889F5676E0}"/>
              </a:ext>
            </a:extLst>
          </p:cNvPr>
          <p:cNvSpPr txBox="1"/>
          <p:nvPr/>
        </p:nvSpPr>
        <p:spPr>
          <a:xfrm>
            <a:off x="6966077" y="1197261"/>
            <a:ext cx="12910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1600" baseline="-250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6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stretch</a:t>
            </a:r>
          </a:p>
        </p:txBody>
      </p:sp>
    </p:spTree>
    <p:extLst>
      <p:ext uri="{BB962C8B-B14F-4D97-AF65-F5344CB8AC3E}">
        <p14:creationId xmlns:p14="http://schemas.microsoft.com/office/powerpoint/2010/main" val="2733606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880DD2A-DA12-0214-0763-FCE3CA39B42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1139" y="1454359"/>
            <a:ext cx="3577726" cy="34822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FD8AC8-6747-B6D3-3E18-B9321BC4A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0"/>
            <a:ext cx="7530557" cy="895350"/>
          </a:xfrm>
        </p:spPr>
        <p:txBody>
          <a:bodyPr/>
          <a:lstStyle/>
          <a:p>
            <a:r>
              <a:rPr lang="en-US" dirty="0"/>
              <a:t>Bond bending is usually modeled using a 3-body harmonic potential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AAA078-E987-682C-6232-EA4D135E98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E2A436-0324-C8C4-0428-91B0BB649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2452841"/>
            <a:ext cx="8763000" cy="2176308"/>
          </a:xfrm>
        </p:spPr>
        <p:txBody>
          <a:bodyPr/>
          <a:lstStyle/>
          <a:p>
            <a:r>
              <a:rPr lang="en-US" dirty="0"/>
              <a:t>Taylor series about minimum-</a:t>
            </a:r>
            <a:br>
              <a:rPr lang="en-US" dirty="0"/>
            </a:br>
            <a:r>
              <a:rPr lang="en-US" dirty="0"/>
              <a:t>energy angle</a:t>
            </a:r>
          </a:p>
          <a:p>
            <a:endParaRPr lang="en-US" dirty="0"/>
          </a:p>
          <a:p>
            <a:r>
              <a:rPr lang="en-US" dirty="0"/>
              <a:t>2 parameters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5CD89FF3-4343-5B76-04C7-840131D20179}"/>
              </a:ext>
            </a:extLst>
          </p:cNvPr>
          <p:cNvSpPr txBox="1"/>
          <p:nvPr/>
        </p:nvSpPr>
        <p:spPr>
          <a:xfrm>
            <a:off x="8281934" y="4833125"/>
            <a:ext cx="798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Jensen</a:t>
            </a:r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45AB0130-6F89-57E9-EEAA-15231ABB0C35}"/>
              </a:ext>
            </a:extLst>
          </p:cNvPr>
          <p:cNvCxnSpPr>
            <a:cxnSpLocks/>
          </p:cNvCxnSpPr>
          <p:nvPr/>
        </p:nvCxnSpPr>
        <p:spPr bwMode="auto">
          <a:xfrm flipH="1">
            <a:off x="7739794" y="4393882"/>
            <a:ext cx="3048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790D4843-A2F6-8774-E49B-E6C9C1039CE3}"/>
              </a:ext>
            </a:extLst>
          </p:cNvPr>
          <p:cNvSpPr txBox="1"/>
          <p:nvPr/>
        </p:nvSpPr>
        <p:spPr>
          <a:xfrm>
            <a:off x="7988701" y="4270057"/>
            <a:ext cx="798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 K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873F5EE3-F7F1-0F0B-59F7-A1775AFE2931}"/>
              </a:ext>
            </a:extLst>
          </p:cNvPr>
          <p:cNvCxnSpPr>
            <a:cxnSpLocks/>
          </p:cNvCxnSpPr>
          <p:nvPr/>
        </p:nvCxnSpPr>
        <p:spPr bwMode="auto">
          <a:xfrm flipH="1">
            <a:off x="8145041" y="4069450"/>
            <a:ext cx="3048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46861AA4-5035-D019-5F20-74179C1D53CC}"/>
              </a:ext>
            </a:extLst>
          </p:cNvPr>
          <p:cNvSpPr txBox="1"/>
          <p:nvPr/>
        </p:nvSpPr>
        <p:spPr>
          <a:xfrm>
            <a:off x="8393948" y="3945625"/>
            <a:ext cx="798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6000 K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3C734DE-18A7-A923-8B4B-DC8FAE852C00}"/>
              </a:ext>
            </a:extLst>
          </p:cNvPr>
          <p:cNvSpPr txBox="1"/>
          <p:nvPr/>
        </p:nvSpPr>
        <p:spPr>
          <a:xfrm>
            <a:off x="6263237" y="1606675"/>
            <a:ext cx="798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900" baseline="30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-order series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A63B9EE-3C1C-3434-F6AD-469342B4237D}"/>
              </a:ext>
            </a:extLst>
          </p:cNvPr>
          <p:cNvSpPr txBox="1"/>
          <p:nvPr/>
        </p:nvSpPr>
        <p:spPr>
          <a:xfrm>
            <a:off x="8063957" y="2381551"/>
            <a:ext cx="648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900" baseline="30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-order series</a:t>
            </a: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041A6A1F-A331-C96E-D753-DE4B2C7F2CF0}"/>
              </a:ext>
            </a:extLst>
          </p:cNvPr>
          <p:cNvCxnSpPr>
            <a:cxnSpLocks/>
          </p:cNvCxnSpPr>
          <p:nvPr/>
        </p:nvCxnSpPr>
        <p:spPr bwMode="auto">
          <a:xfrm>
            <a:off x="8279336" y="2734326"/>
            <a:ext cx="314374" cy="2195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677364D9-AC1F-32CE-E759-5CDA980446DE}"/>
              </a:ext>
            </a:extLst>
          </p:cNvPr>
          <p:cNvCxnSpPr>
            <a:cxnSpLocks/>
          </p:cNvCxnSpPr>
          <p:nvPr/>
        </p:nvCxnSpPr>
        <p:spPr bwMode="auto">
          <a:xfrm flipH="1">
            <a:off x="6172021" y="1916746"/>
            <a:ext cx="343789" cy="2115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936C767-9CE6-5F4D-80FE-CD1228FED60E}"/>
              </a:ext>
            </a:extLst>
          </p:cNvPr>
          <p:cNvGrpSpPr/>
          <p:nvPr/>
        </p:nvGrpSpPr>
        <p:grpSpPr>
          <a:xfrm rot="1108595">
            <a:off x="622739" y="859557"/>
            <a:ext cx="1539694" cy="1279214"/>
            <a:chOff x="3103028" y="1511154"/>
            <a:chExt cx="1539694" cy="127921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54F6A0E-3892-390B-3A4C-C8C94FDCC795}"/>
                </a:ext>
              </a:extLst>
            </p:cNvPr>
            <p:cNvSpPr/>
            <p:nvPr/>
          </p:nvSpPr>
          <p:spPr bwMode="auto">
            <a:xfrm rot="20680387">
              <a:off x="3103028" y="1895018"/>
              <a:ext cx="381000" cy="38100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D6EFBD9-6AF4-5571-71BB-F40F58414728}"/>
                </a:ext>
              </a:extLst>
            </p:cNvPr>
            <p:cNvCxnSpPr>
              <a:cxnSpLocks/>
              <a:stCxn id="5" idx="5"/>
            </p:cNvCxnSpPr>
            <p:nvPr/>
          </p:nvCxnSpPr>
          <p:spPr bwMode="auto">
            <a:xfrm>
              <a:off x="3459047" y="2179825"/>
              <a:ext cx="482181" cy="31334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70A223C-5DDE-7EF9-90DC-250106FE4A53}"/>
                </a:ext>
              </a:extLst>
            </p:cNvPr>
            <p:cNvSpPr/>
            <p:nvPr/>
          </p:nvSpPr>
          <p:spPr bwMode="auto">
            <a:xfrm rot="20680387">
              <a:off x="3906094" y="2409368"/>
              <a:ext cx="381000" cy="38100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8BB8EF4-B8EF-5FE6-8A32-F14A6428D194}"/>
                </a:ext>
              </a:extLst>
            </p:cNvPr>
            <p:cNvCxnSpPr>
              <a:cxnSpLocks/>
              <a:endCxn id="7" idx="7"/>
            </p:cNvCxnSpPr>
            <p:nvPr/>
          </p:nvCxnSpPr>
          <p:spPr bwMode="auto">
            <a:xfrm flipH="1">
              <a:off x="4190901" y="1886593"/>
              <a:ext cx="207527" cy="54775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102C2FF-5845-AF22-9750-7D6C0577938E}"/>
                </a:ext>
              </a:extLst>
            </p:cNvPr>
            <p:cNvSpPr/>
            <p:nvPr/>
          </p:nvSpPr>
          <p:spPr bwMode="auto">
            <a:xfrm rot="20680387">
              <a:off x="4261722" y="1511154"/>
              <a:ext cx="381000" cy="381000"/>
            </a:xfrm>
            <a:prstGeom prst="ellipse">
              <a:avLst/>
            </a:prstGeom>
            <a:solidFill>
              <a:srgbClr val="015B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550E7DE4-F909-03E0-56C8-EB744ECF4380}"/>
                </a:ext>
              </a:extLst>
            </p:cNvPr>
            <p:cNvSpPr/>
            <p:nvPr/>
          </p:nvSpPr>
          <p:spPr bwMode="auto">
            <a:xfrm rot="19939288">
              <a:off x="3736492" y="2127648"/>
              <a:ext cx="634718" cy="454203"/>
            </a:xfrm>
            <a:prstGeom prst="arc">
              <a:avLst>
                <a:gd name="adj1" fmla="val 12441859"/>
                <a:gd name="adj2" fmla="val 20886536"/>
              </a:avLst>
            </a:prstGeom>
            <a:noFill/>
            <a:ln w="9525" cap="flat" cmpd="sng" algn="ctr">
              <a:solidFill>
                <a:srgbClr val="0099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9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6E97350-7465-B431-726B-12875541EDCA}"/>
                </a:ext>
              </a:extLst>
            </p:cNvPr>
            <p:cNvSpPr txBox="1"/>
            <p:nvPr/>
          </p:nvSpPr>
          <p:spPr>
            <a:xfrm rot="20366702">
              <a:off x="3624086" y="1766360"/>
              <a:ext cx="7564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l-GR" sz="16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θ</a:t>
              </a:r>
              <a:r>
                <a:rPr lang="en-US" sz="1600" baseline="-25000" dirty="0">
                  <a:solidFill>
                    <a:srgbClr val="0099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F021DA8-5BBB-D654-CB63-9A2903A8E406}"/>
              </a:ext>
            </a:extLst>
          </p:cNvPr>
          <p:cNvSpPr txBox="1"/>
          <p:nvPr/>
        </p:nvSpPr>
        <p:spPr>
          <a:xfrm>
            <a:off x="6894149" y="1148060"/>
            <a:ext cx="12910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1600" baseline="-250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6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bend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E6F2E1B-555C-AFEB-89EE-0F90D1D20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210" y="3457397"/>
            <a:ext cx="29845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388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BD8DB-E0AB-2F50-5645-3B576110E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4-body torsion potential uses a Fourier sum to obey the symmetry of the rotation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F900A7-E63B-68C8-6895-311326BD74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4A7E17-1169-E251-B7F1-41266CFB8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1838"/>
            <a:ext cx="6200088" cy="4038312"/>
          </a:xfrm>
        </p:spPr>
        <p:txBody>
          <a:bodyPr/>
          <a:lstStyle/>
          <a:p>
            <a:r>
              <a:rPr lang="en-US" dirty="0"/>
              <a:t>New features</a:t>
            </a:r>
          </a:p>
          <a:p>
            <a:pPr lvl="1"/>
            <a:r>
              <a:rPr lang="en-US" dirty="0"/>
              <a:t>Rotational barrier from both non-bonded and</a:t>
            </a:r>
            <a:br>
              <a:rPr lang="en-US" dirty="0"/>
            </a:br>
            <a:r>
              <a:rPr lang="en-US" dirty="0"/>
              <a:t>torsional energy</a:t>
            </a:r>
          </a:p>
          <a:p>
            <a:pPr lvl="1"/>
            <a:r>
              <a:rPr lang="en-US" dirty="0"/>
              <a:t>Torsional energy is periodic</a:t>
            </a:r>
          </a:p>
          <a:p>
            <a:pPr lvl="1"/>
            <a:r>
              <a:rPr lang="en-US" dirty="0"/>
              <a:t>Rotation energy much lower than stretch/bend</a:t>
            </a:r>
          </a:p>
          <a:p>
            <a:r>
              <a:rPr lang="en-US" dirty="0"/>
              <a:t>Fourier form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Select </a:t>
            </a:r>
            <a:r>
              <a:rPr lang="en-US" i="1" dirty="0"/>
              <a:t>n</a:t>
            </a:r>
            <a:r>
              <a:rPr lang="en-US" dirty="0"/>
              <a:t> consistent with symmetry</a:t>
            </a:r>
          </a:p>
          <a:p>
            <a:pPr lvl="2"/>
            <a:r>
              <a:rPr lang="en-US" dirty="0"/>
              <a:t>E.g., only </a:t>
            </a:r>
            <a:r>
              <a:rPr lang="en-US" i="1" dirty="0"/>
              <a:t>n</a:t>
            </a:r>
            <a:r>
              <a:rPr lang="en-US" dirty="0"/>
              <a:t> = 3, (6, 9,…) for ethane</a:t>
            </a:r>
          </a:p>
          <a:p>
            <a:pPr lvl="2"/>
            <a:r>
              <a:rPr lang="en-US" dirty="0"/>
              <a:t>Typically only </a:t>
            </a:r>
            <a:r>
              <a:rPr lang="en-US" i="1" dirty="0"/>
              <a:t>n</a:t>
            </a:r>
            <a:r>
              <a:rPr lang="en-US" dirty="0"/>
              <a:t> = 1, 2, and/or 3 are used 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F7F379F-77E0-4FF4-9418-ACD061C0C338}"/>
              </a:ext>
            </a:extLst>
          </p:cNvPr>
          <p:cNvGrpSpPr/>
          <p:nvPr/>
        </p:nvGrpSpPr>
        <p:grpSpPr>
          <a:xfrm>
            <a:off x="6553200" y="933825"/>
            <a:ext cx="2590800" cy="1460923"/>
            <a:chOff x="3886200" y="959322"/>
            <a:chExt cx="2590800" cy="146092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38DDF5E8-26A5-DFC4-5AA8-6D6FDA7EF23A}"/>
                </a:ext>
              </a:extLst>
            </p:cNvPr>
            <p:cNvGrpSpPr/>
            <p:nvPr/>
          </p:nvGrpSpPr>
          <p:grpSpPr>
            <a:xfrm>
              <a:off x="3886200" y="959322"/>
              <a:ext cx="2590800" cy="1460923"/>
              <a:chOff x="3879559" y="971550"/>
              <a:chExt cx="2590800" cy="1460923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28D4C4A-33BC-8613-9E7F-42235A4EC7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879559" y="971550"/>
                <a:ext cx="2590800" cy="1460923"/>
              </a:xfrm>
              <a:prstGeom prst="rect">
                <a:avLst/>
              </a:prstGeom>
            </p:spPr>
          </p:pic>
          <p:sp>
            <p:nvSpPr>
              <p:cNvPr id="33" name="Arc 32">
                <a:extLst>
                  <a:ext uri="{FF2B5EF4-FFF2-40B4-BE49-F238E27FC236}">
                    <a16:creationId xmlns:a16="http://schemas.microsoft.com/office/drawing/2014/main" id="{C5DD7019-F7C0-2936-567E-D5D43F61673F}"/>
                  </a:ext>
                </a:extLst>
              </p:cNvPr>
              <p:cNvSpPr/>
              <p:nvPr/>
            </p:nvSpPr>
            <p:spPr bwMode="auto">
              <a:xfrm rot="433065">
                <a:off x="4973806" y="1526153"/>
                <a:ext cx="439619" cy="358941"/>
              </a:xfrm>
              <a:prstGeom prst="arc">
                <a:avLst>
                  <a:gd name="adj1" fmla="val 3638442"/>
                  <a:gd name="adj2" fmla="val 0"/>
                </a:avLst>
              </a:prstGeom>
              <a:noFill/>
              <a:ln w="28575" cap="flat" cmpd="sng" algn="ctr">
                <a:solidFill>
                  <a:srgbClr val="0099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09" charset="0"/>
                </a:endParaRPr>
              </a:p>
            </p:txBody>
          </p: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F84FF6A6-B995-F9EA-C6FF-DC0363207E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8381532">
                <a:off x="5029109" y="1753890"/>
                <a:ext cx="133558" cy="144387"/>
              </a:xfrm>
              <a:prstGeom prst="rect">
                <a:avLst/>
              </a:prstGeom>
            </p:spPr>
          </p:pic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85AB263-3595-E7BC-0AAD-77B692A36055}"/>
                </a:ext>
              </a:extLst>
            </p:cNvPr>
            <p:cNvSpPr txBox="1"/>
            <p:nvPr/>
          </p:nvSpPr>
          <p:spPr>
            <a:xfrm>
              <a:off x="4145842" y="1702011"/>
              <a:ext cx="304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53D9236-EA61-60E7-8A0C-FB8006FD6FDB}"/>
                </a:ext>
              </a:extLst>
            </p:cNvPr>
            <p:cNvSpPr txBox="1"/>
            <p:nvPr/>
          </p:nvSpPr>
          <p:spPr>
            <a:xfrm>
              <a:off x="4831596" y="1824533"/>
              <a:ext cx="304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93E5EEA-EE0C-F96C-5F97-F930C682270A}"/>
                </a:ext>
              </a:extLst>
            </p:cNvPr>
            <p:cNvSpPr txBox="1"/>
            <p:nvPr/>
          </p:nvSpPr>
          <p:spPr>
            <a:xfrm>
              <a:off x="5255652" y="1245957"/>
              <a:ext cx="304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2798E2D-7E38-EE16-32B5-D55FF223E129}"/>
                </a:ext>
              </a:extLst>
            </p:cNvPr>
            <p:cNvSpPr txBox="1"/>
            <p:nvPr/>
          </p:nvSpPr>
          <p:spPr>
            <a:xfrm>
              <a:off x="5956061" y="1384456"/>
              <a:ext cx="304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43A64B8-77D9-05B7-A148-2B7CBE7A8FA1}"/>
              </a:ext>
            </a:extLst>
          </p:cNvPr>
          <p:cNvGrpSpPr/>
          <p:nvPr/>
        </p:nvGrpSpPr>
        <p:grpSpPr>
          <a:xfrm>
            <a:off x="6965242" y="2571750"/>
            <a:ext cx="2031346" cy="2192152"/>
            <a:chOff x="6709770" y="2290316"/>
            <a:chExt cx="2031346" cy="2192152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0AD92C5-9D6A-2633-C5AE-36A54B5367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6200000" flipV="1">
              <a:off x="6629367" y="2370719"/>
              <a:ext cx="2192152" cy="2031346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C7FEEE8-A53B-4E02-E644-AF81BDABBFF5}"/>
                </a:ext>
              </a:extLst>
            </p:cNvPr>
            <p:cNvSpPr txBox="1"/>
            <p:nvPr/>
          </p:nvSpPr>
          <p:spPr>
            <a:xfrm>
              <a:off x="6963095" y="3685205"/>
              <a:ext cx="296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2E39A18-F69A-000F-541F-6C43384DB32D}"/>
                </a:ext>
              </a:extLst>
            </p:cNvPr>
            <p:cNvSpPr txBox="1"/>
            <p:nvPr/>
          </p:nvSpPr>
          <p:spPr>
            <a:xfrm>
              <a:off x="7659892" y="3784540"/>
              <a:ext cx="296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2FD7EA8-B9C8-3B83-3CB0-60C2EEC2D9D5}"/>
                </a:ext>
              </a:extLst>
            </p:cNvPr>
            <p:cNvSpPr txBox="1"/>
            <p:nvPr/>
          </p:nvSpPr>
          <p:spPr>
            <a:xfrm>
              <a:off x="7994666" y="3436226"/>
              <a:ext cx="296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58471E5-65DF-7F83-C038-753945057247}"/>
                </a:ext>
              </a:extLst>
            </p:cNvPr>
            <p:cNvSpPr txBox="1"/>
            <p:nvPr/>
          </p:nvSpPr>
          <p:spPr>
            <a:xfrm>
              <a:off x="7778719" y="2627550"/>
              <a:ext cx="2963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18319B4A-123E-1164-D212-4CE91243D0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0" y="3103883"/>
            <a:ext cx="35560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18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BD8DB-E0AB-2F50-5645-3B576110E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4-body torsion potential uses a Fourier sum to obey the symmetry of the rotation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1F900A7-E63B-68C8-6895-311326BD74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84CB8A-0A62-C94C-94BD-7E22BB44248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4A7E17-1169-E251-B7F1-41266CFB8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1838"/>
            <a:ext cx="6200088" cy="4038312"/>
          </a:xfrm>
        </p:spPr>
        <p:txBody>
          <a:bodyPr/>
          <a:lstStyle/>
          <a:p>
            <a:r>
              <a:rPr lang="en-US" dirty="0"/>
              <a:t>New features</a:t>
            </a:r>
          </a:p>
          <a:p>
            <a:pPr lvl="1"/>
            <a:r>
              <a:rPr lang="en-US" dirty="0"/>
              <a:t>Rotational barrier from both non-bonded and</a:t>
            </a:r>
            <a:br>
              <a:rPr lang="en-US" dirty="0"/>
            </a:br>
            <a:r>
              <a:rPr lang="en-US" dirty="0"/>
              <a:t>torsional energy</a:t>
            </a:r>
          </a:p>
          <a:p>
            <a:pPr lvl="1"/>
            <a:r>
              <a:rPr lang="en-US" dirty="0"/>
              <a:t>Torsional energy is periodic</a:t>
            </a:r>
          </a:p>
          <a:p>
            <a:pPr lvl="1"/>
            <a:r>
              <a:rPr lang="en-US" dirty="0"/>
              <a:t>Rotation energy much lower than stretch/bend</a:t>
            </a:r>
          </a:p>
          <a:p>
            <a:r>
              <a:rPr lang="en-US" dirty="0"/>
              <a:t>Fourier form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Select </a:t>
            </a:r>
            <a:r>
              <a:rPr lang="en-US" i="1" dirty="0"/>
              <a:t>n</a:t>
            </a:r>
            <a:r>
              <a:rPr lang="en-US" dirty="0"/>
              <a:t> consistent with symmetry</a:t>
            </a:r>
          </a:p>
          <a:p>
            <a:pPr lvl="2"/>
            <a:r>
              <a:rPr lang="en-US" dirty="0"/>
              <a:t>E.g., only </a:t>
            </a:r>
            <a:r>
              <a:rPr lang="en-US" i="1" dirty="0"/>
              <a:t>n</a:t>
            </a:r>
            <a:r>
              <a:rPr lang="en-US" dirty="0"/>
              <a:t> = 3, (6, 9,…) for ethane</a:t>
            </a:r>
          </a:p>
          <a:p>
            <a:pPr lvl="2"/>
            <a:r>
              <a:rPr lang="en-US" dirty="0"/>
              <a:t>Typically only </a:t>
            </a:r>
            <a:r>
              <a:rPr lang="en-US" i="1" dirty="0"/>
              <a:t>n</a:t>
            </a:r>
            <a:r>
              <a:rPr lang="en-US" dirty="0"/>
              <a:t> = 1, 2, and/or 3 are used 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5B917C18-910E-9056-9697-32C202D7E6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103883"/>
            <a:ext cx="3556000" cy="723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266278-0EB5-8C95-714F-6F4656B1275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3537" y="2800351"/>
            <a:ext cx="3211975" cy="21145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EDD543-28FA-127D-753E-6D02FEC75DB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555" y="1276350"/>
            <a:ext cx="1182845" cy="10514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C8092E-A9AB-E048-9B3C-6BBF8CB45D0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9629" y="1245596"/>
            <a:ext cx="1272341" cy="1222861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D896C3A-068B-92E8-5C11-2226A7DEA3AD}"/>
              </a:ext>
            </a:extLst>
          </p:cNvPr>
          <p:cNvCxnSpPr>
            <a:cxnSpLocks/>
          </p:cNvCxnSpPr>
          <p:nvPr/>
        </p:nvCxnSpPr>
        <p:spPr bwMode="auto">
          <a:xfrm flipH="1">
            <a:off x="6781800" y="2190750"/>
            <a:ext cx="76200" cy="6249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4084AC1-28E3-6894-61BF-A9D5B67A8A22}"/>
              </a:ext>
            </a:extLst>
          </p:cNvPr>
          <p:cNvCxnSpPr>
            <a:cxnSpLocks/>
          </p:cNvCxnSpPr>
          <p:nvPr/>
        </p:nvCxnSpPr>
        <p:spPr bwMode="auto">
          <a:xfrm>
            <a:off x="6858000" y="2190750"/>
            <a:ext cx="762000" cy="685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BC74D6A-C401-B5A5-D9E6-51C1215C24BD}"/>
              </a:ext>
            </a:extLst>
          </p:cNvPr>
          <p:cNvCxnSpPr>
            <a:cxnSpLocks/>
          </p:cNvCxnSpPr>
          <p:nvPr/>
        </p:nvCxnSpPr>
        <p:spPr bwMode="auto">
          <a:xfrm flipH="1">
            <a:off x="8128000" y="2114550"/>
            <a:ext cx="101600" cy="22796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078FA93-8D0B-F552-1376-18D923111B28}"/>
              </a:ext>
            </a:extLst>
          </p:cNvPr>
          <p:cNvSpPr txBox="1"/>
          <p:nvPr/>
        </p:nvSpPr>
        <p:spPr>
          <a:xfrm>
            <a:off x="6225488" y="2821954"/>
            <a:ext cx="5563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1600 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142192-437B-BA30-AE2A-388818CE8EF3}"/>
              </a:ext>
            </a:extLst>
          </p:cNvPr>
          <p:cNvSpPr txBox="1"/>
          <p:nvPr/>
        </p:nvSpPr>
        <p:spPr>
          <a:xfrm>
            <a:off x="6885009" y="923036"/>
            <a:ext cx="12910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15BB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Ethane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AF8F5B-4B44-B42E-C43E-AAD220B36931}"/>
              </a:ext>
            </a:extLst>
          </p:cNvPr>
          <p:cNvSpPr txBox="1"/>
          <p:nvPr/>
        </p:nvSpPr>
        <p:spPr>
          <a:xfrm>
            <a:off x="6225488" y="4040866"/>
            <a:ext cx="48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 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B3E24C-046E-792E-5C7D-FC4F367B72AB}"/>
              </a:ext>
            </a:extLst>
          </p:cNvPr>
          <p:cNvSpPr txBox="1"/>
          <p:nvPr/>
        </p:nvSpPr>
        <p:spPr>
          <a:xfrm>
            <a:off x="6007825" y="1232840"/>
            <a:ext cx="756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eclipsed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DDE6DA-FD36-3989-F4C5-B0B66ED44BEE}"/>
              </a:ext>
            </a:extLst>
          </p:cNvPr>
          <p:cNvSpPr txBox="1"/>
          <p:nvPr/>
        </p:nvSpPr>
        <p:spPr>
          <a:xfrm>
            <a:off x="8305799" y="1240015"/>
            <a:ext cx="992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staggered</a:t>
            </a:r>
          </a:p>
        </p:txBody>
      </p:sp>
    </p:spTree>
    <p:extLst>
      <p:ext uri="{BB962C8B-B14F-4D97-AF65-F5344CB8AC3E}">
        <p14:creationId xmlns:p14="http://schemas.microsoft.com/office/powerpoint/2010/main" val="2870159837"/>
      </p:ext>
    </p:extLst>
  </p:cSld>
  <p:clrMapOvr>
    <a:masterClrMapping/>
  </p:clrMapOvr>
</p:sld>
</file>

<file path=ppt/theme/theme1.xml><?xml version="1.0" encoding="utf-8"?>
<a:theme xmlns:a="http://schemas.openxmlformats.org/drawingml/2006/main" name="UB Blue Bar">
  <a:themeElements>
    <a:clrScheme name="Office Theme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4" id="{6B0A490E-4D09-5C40-A556-7245B0895941}" vid="{9CD2DE77-F722-FD44-A58B-FEF7E79E59D5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UB Blue Bar</Template>
  <TotalTime>10724</TotalTime>
  <Words>729</Words>
  <Application>Microsoft Macintosh PowerPoint</Application>
  <PresentationFormat>On-screen Show (16:9)</PresentationFormat>
  <Paragraphs>140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Comic Sans MS</vt:lpstr>
      <vt:lpstr>Helvetica</vt:lpstr>
      <vt:lpstr>Helvetica Neue</vt:lpstr>
      <vt:lpstr>Times New Roman</vt:lpstr>
      <vt:lpstr>UB Blue Bar</vt:lpstr>
      <vt:lpstr>Lecture 15 Force Fields</vt:lpstr>
      <vt:lpstr>Force fields represent the PES using simple empirical functions of nuclear coordinates</vt:lpstr>
      <vt:lpstr>A variety of simplifications are used to trade off accuracy, complexity, and speed</vt:lpstr>
      <vt:lpstr>Molecular-mechanics energy is written as a sum of bonded and nonbonded terms</vt:lpstr>
      <vt:lpstr>Transferable potentials depend on functional groups, not entire molecule</vt:lpstr>
      <vt:lpstr>Bond stretching is usually modeled using a 2-body harmonic potential</vt:lpstr>
      <vt:lpstr>Bond bending is usually modeled using a 3-body harmonic potential</vt:lpstr>
      <vt:lpstr>The 4-body torsion potential uses a Fourier sum to obey the symmetry of the rotation</vt:lpstr>
      <vt:lpstr>The 4-body torsion potential uses a Fourier sum to obey the symmetry of the rotation</vt:lpstr>
      <vt:lpstr>Out-of-plane 4-atom bending energy can be treated in several ways</vt:lpstr>
      <vt:lpstr>Non-bonded interactions apply to atoms that are in same molecule but not near each other</vt:lpstr>
      <vt:lpstr>Suggested Reading/Viewing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14 Force Fields</dc:title>
  <dc:creator>Microsoft Office User</dc:creator>
  <cp:lastModifiedBy>Microsoft Office User</cp:lastModifiedBy>
  <cp:revision>130</cp:revision>
  <dcterms:created xsi:type="dcterms:W3CDTF">2024-03-07T00:07:01Z</dcterms:created>
  <dcterms:modified xsi:type="dcterms:W3CDTF">2024-03-26T00:42:34Z</dcterms:modified>
</cp:coreProperties>
</file>