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486" r:id="rId2"/>
    <p:sldId id="487" r:id="rId3"/>
    <p:sldId id="515" r:id="rId4"/>
    <p:sldId id="516" r:id="rId5"/>
    <p:sldId id="514" r:id="rId6"/>
    <p:sldId id="490" r:id="rId7"/>
    <p:sldId id="491" r:id="rId8"/>
    <p:sldId id="492" r:id="rId9"/>
    <p:sldId id="493" r:id="rId10"/>
    <p:sldId id="495" r:id="rId11"/>
    <p:sldId id="496" r:id="rId12"/>
    <p:sldId id="497" r:id="rId13"/>
    <p:sldId id="498" r:id="rId14"/>
    <p:sldId id="500" r:id="rId15"/>
    <p:sldId id="502" r:id="rId16"/>
    <p:sldId id="503" r:id="rId17"/>
    <p:sldId id="504" r:id="rId18"/>
    <p:sldId id="505" r:id="rId19"/>
    <p:sldId id="506" r:id="rId20"/>
    <p:sldId id="526" r:id="rId21"/>
  </p:sldIdLst>
  <p:sldSz cx="9144000" cy="5143500" type="screen16x9"/>
  <p:notesSz cx="6858000" cy="89249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5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15BBC"/>
    <a:srgbClr val="3299FF"/>
    <a:srgbClr val="99FFCC"/>
    <a:srgbClr val="FF3300"/>
    <a:srgbClr val="FF6600"/>
    <a:srgbClr val="FF0000"/>
    <a:srgbClr val="666699"/>
    <a:srgbClr val="EAEAEA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6405" autoAdjust="0"/>
  </p:normalViewPr>
  <p:slideViewPr>
    <p:cSldViewPr>
      <p:cViewPr varScale="1">
        <p:scale>
          <a:sx n="169" d="100"/>
          <a:sy n="169" d="100"/>
        </p:scale>
        <p:origin x="288" y="1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776AB54-CB6F-DE45-944B-B0225A78A4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0486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5613" y="669925"/>
            <a:ext cx="5948362" cy="3346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238625"/>
            <a:ext cx="5029200" cy="40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080E3F2-5DD1-844D-97C5-28EFED12BB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0775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D90B54D-5A44-EC77-7347-14C244AAE6B2}"/>
              </a:ext>
            </a:extLst>
          </p:cNvPr>
          <p:cNvSpPr/>
          <p:nvPr userDrawn="1"/>
        </p:nvSpPr>
        <p:spPr bwMode="auto">
          <a:xfrm>
            <a:off x="0" y="4476750"/>
            <a:ext cx="9144000" cy="666750"/>
          </a:xfrm>
          <a:prstGeom prst="rect">
            <a:avLst/>
          </a:prstGeom>
          <a:solidFill>
            <a:srgbClr val="015BB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252650"/>
            <a:ext cx="9144000" cy="1102519"/>
          </a:xfrm>
          <a:prstGeom prst="rect">
            <a:avLst/>
          </a:prstGeom>
          <a:solidFill>
            <a:srgbClr val="015BBC"/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Lecture xx</a:t>
            </a:r>
            <a:br>
              <a:rPr lang="en-US" dirty="0"/>
            </a:br>
            <a:r>
              <a:rPr lang="en-US" dirty="0"/>
              <a:t>General Topic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7200" y="1543050"/>
            <a:ext cx="8229600" cy="1314450"/>
          </a:xfrm>
        </p:spPr>
        <p:txBody>
          <a:bodyPr/>
          <a:lstStyle>
            <a:lvl1pPr marL="0" indent="0" algn="l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Detailed topics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6F66A02F-D18E-5641-9F02-94ABF209A5A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8EE10A4C-3E64-68FE-A910-B9BA35B86260}"/>
              </a:ext>
            </a:extLst>
          </p:cNvPr>
          <p:cNvSpPr txBox="1">
            <a:spLocks/>
          </p:cNvSpPr>
          <p:nvPr userDrawn="1"/>
        </p:nvSpPr>
        <p:spPr bwMode="auto">
          <a:xfrm>
            <a:off x="304800" y="3333750"/>
            <a:ext cx="85344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40000"/>
              </a:spcBef>
              <a:spcAft>
                <a:spcPct val="0"/>
              </a:spcAft>
              <a:buNone/>
              <a:defRPr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200">
                <a:solidFill>
                  <a:srgbClr val="000099"/>
                </a:solidFill>
                <a:latin typeface="+mn-lt"/>
                <a:ea typeface="ＭＳ Ｐゴシック" pitchFamily="-109" charset="-128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rgbClr val="009900"/>
                </a:solidFill>
                <a:latin typeface="Arial" pitchFamily="-109" charset="0"/>
                <a:ea typeface="ＭＳ Ｐゴシック" pitchFamily="-109" charset="-128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Prof. David A. Kofke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CE 500 – Modeling Potential-Energy Surfaces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Department of Chemical &amp; Biological Engineering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University at Buffalo</a:t>
            </a:r>
          </a:p>
        </p:txBody>
      </p:sp>
      <p:pic>
        <p:nvPicPr>
          <p:cNvPr id="1026" name="Picture 2" descr="University at Buffalo (UB), The State University of New York">
            <a:extLst>
              <a:ext uri="{FF2B5EF4-FFF2-40B4-BE49-F238E27FC236}">
                <a16:creationId xmlns:a16="http://schemas.microsoft.com/office/drawing/2014/main" id="{60671C38-C790-1863-7744-59DED7092A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578350"/>
            <a:ext cx="3060700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0A313E73-6FA6-863E-3BA8-0A663EDA17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6286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772400" cy="5143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74B722CB-CB2A-6F4D-A54B-21F740C171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>
            <a:extLst>
              <a:ext uri="{FF2B5EF4-FFF2-40B4-BE49-F238E27FC236}">
                <a16:creationId xmlns:a16="http://schemas.microsoft.com/office/drawing/2014/main" id="{D97DA010-8351-C4C5-6DEE-232BD3E13DE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6286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772400" cy="5143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-Line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>
            <a:extLst>
              <a:ext uri="{FF2B5EF4-FFF2-40B4-BE49-F238E27FC236}">
                <a16:creationId xmlns:a16="http://schemas.microsoft.com/office/drawing/2014/main" id="{C638E56B-24BC-8B50-A3A8-1400CBACA66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8953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3400" y="0"/>
            <a:ext cx="7772400" cy="8953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Line 1</a:t>
            </a:r>
            <a:br>
              <a:rPr lang="en-US" dirty="0"/>
            </a:br>
            <a:r>
              <a:rPr lang="en-US" dirty="0"/>
              <a:t>Line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192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Lin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>
            <a:extLst>
              <a:ext uri="{FF2B5EF4-FFF2-40B4-BE49-F238E27FC236}">
                <a16:creationId xmlns:a16="http://schemas.microsoft.com/office/drawing/2014/main" id="{D97DA010-8351-C4C5-6DEE-232BD3E13DE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8953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3400" y="-19050"/>
            <a:ext cx="7772400" cy="8953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Line 1</a:t>
            </a:r>
            <a:br>
              <a:rPr lang="en-US" dirty="0"/>
            </a:br>
            <a:r>
              <a:rPr lang="en-US" dirty="0"/>
              <a:t>Line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F7D9925-1368-FCF3-72B8-F1AED1DC3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8610600" cy="3581400"/>
          </a:xfrm>
        </p:spPr>
        <p:txBody>
          <a:bodyPr/>
          <a:lstStyle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596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D2900F69-80D7-2D46-BE51-10882D2C7C57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685800"/>
            <a:ext cx="86106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4914900"/>
            <a:ext cx="609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79651485-BF09-4943-806B-E9BE5A53011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6" r:id="rId4"/>
    <p:sldLayoutId id="2147483657" r:id="rId5"/>
    <p:sldLayoutId id="2147483655" r:id="rId6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US" sz="3400" b="1" i="0" dirty="0">
          <a:solidFill>
            <a:schemeClr val="bg1"/>
          </a:solidFill>
          <a:latin typeface="Arial"/>
          <a:ea typeface="+mj-ea"/>
          <a:cs typeface="Arial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9pPr>
    </p:titleStyle>
    <p:bodyStyle>
      <a:lvl1pPr marL="342900" indent="-342900" algn="l" rtl="0" eaLnBrk="1" fontAlgn="base" hangingPunct="1">
        <a:spcBef>
          <a:spcPct val="4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rgbClr val="015BBC"/>
          </a:solidFill>
          <a:latin typeface="+mn-lt"/>
          <a:ea typeface="ＭＳ Ｐゴシック" pitchFamily="-109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009900"/>
          </a:solidFill>
          <a:latin typeface="Arial" pitchFamily="-109" charset="0"/>
          <a:ea typeface="ＭＳ Ｐゴシック" pitchFamily="-109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Arial" panose="020B0604020202020204" pitchFamily="34" charset="0"/>
          <a:ea typeface="ＭＳ Ｐゴシック" pitchFamily="-109" charset="-128"/>
          <a:cs typeface="Arial" panose="020B060402020202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" panose="020B0604020202020204" pitchFamily="34" charset="0"/>
          <a:ea typeface="ＭＳ Ｐゴシック" pitchFamily="-109" charset="-128"/>
          <a:cs typeface="Arial" panose="020B060402020202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3.png"/><Relationship Id="rId4" Type="http://schemas.openxmlformats.org/officeDocument/2006/relationships/image" Target="../media/image32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playlist?list=PLkNVwyLvX_TFBLHCvApmvafqqQUHb6Jw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936CAD7-247D-98C0-B601-F49D11F494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Lecture 1</a:t>
            </a:r>
            <a:br>
              <a:rPr lang="en-US" dirty="0"/>
            </a:br>
            <a:r>
              <a:rPr lang="en-US" dirty="0"/>
              <a:t>Elementary Quantum Mechanics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A78FBF94-255C-D5D6-2913-7EC50F6F58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Potential-energy surface; wavefunction; Schrödinger equation; 1-D particle in a box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BA58268-2FBC-EEBF-6918-3DF00243A105}"/>
              </a:ext>
            </a:extLst>
          </p:cNvPr>
          <p:cNvSpPr txBox="1"/>
          <p:nvPr/>
        </p:nvSpPr>
        <p:spPr>
          <a:xfrm>
            <a:off x="0" y="4890850"/>
            <a:ext cx="15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© 2024 David Kofke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1ACC0-4CC3-8C95-6897-33B7594A63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Schrödinger equation describes the time evolution of the wavefunction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212662-6C3E-61C4-8D80-C240C051D4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2B84F1-284A-00F3-99BD-592718F6A5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8839200" cy="3581400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en-US" i="1" dirty="0"/>
              <a:t>    </a:t>
            </a:r>
            <a:r>
              <a:rPr lang="en-US" dirty="0"/>
              <a:t>is the Hamiltonian operator</a:t>
            </a:r>
          </a:p>
          <a:p>
            <a:pPr lvl="1"/>
            <a:r>
              <a:rPr lang="en-US" dirty="0"/>
              <a:t>Total-energy operator. Sum of kinetic- and potential-energy operators: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We consider only time-independent Hamiltonians (e.g., no EM field)</a:t>
            </a:r>
          </a:p>
          <a:p>
            <a:pPr lvl="1"/>
            <a:r>
              <a:rPr lang="en-US" dirty="0"/>
              <a:t>We will soon do some simple examples that demonstrate how this equation is applied.  First, a few more developments…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875216-B4BD-37DD-53AD-292A52C21D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276350"/>
            <a:ext cx="1612900" cy="596900"/>
          </a:xfrm>
          <a:prstGeom prst="rect">
            <a:avLst/>
          </a:prstGeom>
          <a:ln>
            <a:solidFill>
              <a:srgbClr val="015BBC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261FF96-7678-7F19-8F09-254601CA81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550" y="2204026"/>
            <a:ext cx="273050" cy="40238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0D7A3A7-F72F-A47C-C411-6745BC0B05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5450" y="3105150"/>
            <a:ext cx="54483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2819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17EB4-11EC-0EA9-5B0A-5BC2E89C49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-19050"/>
            <a:ext cx="7924800" cy="895350"/>
          </a:xfrm>
        </p:spPr>
        <p:txBody>
          <a:bodyPr/>
          <a:lstStyle/>
          <a:p>
            <a:r>
              <a:rPr lang="en-US" dirty="0"/>
              <a:t>Separation of variables is applied to generate the time-independent Schrödinger equation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B2B53F6-A77C-7B42-DCEE-6050B074624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12D48AB-3744-7678-CB02-72D40319EA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SE derivatives include separate time and position terms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This suggests attempting a solution of the form</a:t>
            </a:r>
          </a:p>
          <a:p>
            <a:endParaRPr lang="en-US" dirty="0"/>
          </a:p>
          <a:p>
            <a:r>
              <a:rPr lang="en-US" dirty="0"/>
              <a:t>Let’s work through the math…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0A5EDF8-521E-B772-F70C-24D4E55C91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657350"/>
            <a:ext cx="1612900" cy="596900"/>
          </a:xfrm>
          <a:prstGeom prst="rect">
            <a:avLst/>
          </a:prstGeom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7BD2102-0B35-4E0D-AC64-88DB5C395E79}"/>
              </a:ext>
            </a:extLst>
          </p:cNvPr>
          <p:cNvSpPr txBox="1"/>
          <p:nvPr/>
        </p:nvSpPr>
        <p:spPr>
          <a:xfrm>
            <a:off x="520700" y="2343150"/>
            <a:ext cx="1612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derivative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DA5A3C-8315-EA2A-34E7-D64C6E28E759}"/>
              </a:ext>
            </a:extLst>
          </p:cNvPr>
          <p:cNvSpPr txBox="1"/>
          <p:nvPr/>
        </p:nvSpPr>
        <p:spPr>
          <a:xfrm>
            <a:off x="3400870" y="2340665"/>
            <a:ext cx="21236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Position derivatives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7483740-0151-E810-5B25-400C0166F8F7}"/>
              </a:ext>
            </a:extLst>
          </p:cNvPr>
          <p:cNvCxnSpPr>
            <a:cxnSpLocks/>
            <a:stCxn id="11" idx="1"/>
          </p:cNvCxnSpPr>
          <p:nvPr/>
        </p:nvCxnSpPr>
        <p:spPr bwMode="auto">
          <a:xfrm flipH="1" flipV="1">
            <a:off x="2895600" y="2114550"/>
            <a:ext cx="505270" cy="39539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E3F4341-0FBD-4F05-18FB-1B3E941A0E37}"/>
              </a:ext>
            </a:extLst>
          </p:cNvPr>
          <p:cNvCxnSpPr>
            <a:cxnSpLocks/>
          </p:cNvCxnSpPr>
          <p:nvPr/>
        </p:nvCxnSpPr>
        <p:spPr bwMode="auto">
          <a:xfrm flipV="1">
            <a:off x="1524000" y="2171700"/>
            <a:ext cx="228600" cy="18005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952DCA74-5294-3DB6-822F-FD8EC765C1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8011" y="3321050"/>
            <a:ext cx="22479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2485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56488B-6499-80B1-91C0-1E41C194CC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C2704E3-2258-D8CB-6B51-F3E51F83F5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0"/>
            <a:ext cx="8229600" cy="5145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7617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BC4989A-156E-26B8-8DB3-2DE07357E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time-independent Schrödinger equation is the central formula in quantum chemistry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CA4F61-0756-A55F-058F-217CC0F6395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00F69-80D7-2D46-BE51-10882D2C7C57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2D0B86-7EB5-AE3A-814E-0DDCE19F3D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047750"/>
            <a:ext cx="8991600" cy="358140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This is an eigenvalue equation. Solutions are “stationary states”</a:t>
            </a:r>
          </a:p>
          <a:p>
            <a:r>
              <a:rPr lang="en-US" dirty="0"/>
              <a:t>Eigenvalues </a:t>
            </a:r>
            <a:r>
              <a:rPr lang="en-US" i="1" dirty="0"/>
              <a:t>E</a:t>
            </a:r>
            <a:r>
              <a:rPr lang="en-US" dirty="0"/>
              <a:t> are the energies accessible to the system described by    . Both </a:t>
            </a:r>
            <a:r>
              <a:rPr lang="el-GR" i="1" dirty="0"/>
              <a:t>ψ</a:t>
            </a:r>
            <a:r>
              <a:rPr lang="en-US" dirty="0"/>
              <a:t> and </a:t>
            </a:r>
            <a:r>
              <a:rPr lang="en-US" i="1" dirty="0"/>
              <a:t>E</a:t>
            </a:r>
            <a:r>
              <a:rPr lang="en-US" dirty="0"/>
              <a:t> are important.</a:t>
            </a:r>
          </a:p>
          <a:p>
            <a:r>
              <a:rPr lang="en-US" dirty="0"/>
              <a:t>The full time dependence of stationary states is easily obtained if </a:t>
            </a:r>
            <a:r>
              <a:rPr lang="el-GR" i="1" dirty="0"/>
              <a:t>ψ</a:t>
            </a:r>
            <a:r>
              <a:rPr lang="en-US" dirty="0"/>
              <a:t> is known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Used when examining time-dependent perturbations</a:t>
            </a:r>
          </a:p>
          <a:p>
            <a:pPr lvl="1"/>
            <a:r>
              <a:rPr lang="en-US" dirty="0"/>
              <a:t>Not of interest in this course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7CE356-E574-B8E3-10CF-BCCB54388D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123950"/>
            <a:ext cx="2324100" cy="355600"/>
          </a:xfrm>
          <a:prstGeom prst="rect">
            <a:avLst/>
          </a:prstGeom>
          <a:ln>
            <a:solidFill>
              <a:srgbClr val="015BBC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0C1B722-65AA-1B6C-7C5B-705447A719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7750" y="2589784"/>
            <a:ext cx="273050" cy="40238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5CF53BD-6386-7D5A-F8D7-CB00AB1590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5150" y="3956050"/>
            <a:ext cx="24511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1034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77CB9-4480-B1F0-570D-BC211C695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-19050"/>
            <a:ext cx="8229600" cy="895350"/>
          </a:xfrm>
        </p:spPr>
        <p:txBody>
          <a:bodyPr/>
          <a:lstStyle/>
          <a:p>
            <a:r>
              <a:rPr lang="en-US" dirty="0"/>
              <a:t>Particle-in-a-box model exhibits many important qualitative features of interest to us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8D4EFC-C4F4-E2A5-859E-55A06950F9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4C3C8B-648E-3391-0790-577988CE59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Particle moves within fixed boundaries in a 1D space</a:t>
            </a:r>
          </a:p>
          <a:p>
            <a:r>
              <a:rPr lang="en-US" dirty="0"/>
              <a:t>No force acts (</a:t>
            </a:r>
            <a:r>
              <a:rPr lang="en-US" i="1" dirty="0"/>
              <a:t>V</a:t>
            </a:r>
            <a:r>
              <a:rPr lang="en-US" dirty="0"/>
              <a:t> = 0) except at boundaries, where </a:t>
            </a:r>
            <a:r>
              <a:rPr lang="en-US" i="1" dirty="0"/>
              <a:t>V</a:t>
            </a:r>
            <a:r>
              <a:rPr lang="en-US" dirty="0"/>
              <a:t> = ∞</a:t>
            </a:r>
          </a:p>
          <a:p>
            <a:r>
              <a:rPr lang="en-US" dirty="0"/>
              <a:t>Can show that solutions in regions </a:t>
            </a:r>
            <a:br>
              <a:rPr lang="en-US" dirty="0"/>
            </a:br>
            <a:r>
              <a:rPr lang="en-US" dirty="0"/>
              <a:t>I and III are </a:t>
            </a:r>
            <a:r>
              <a:rPr lang="el-GR" i="1" dirty="0"/>
              <a:t>ψ</a:t>
            </a:r>
            <a:r>
              <a:rPr lang="en-US" dirty="0"/>
              <a:t> = 0</a:t>
            </a:r>
          </a:p>
          <a:p>
            <a:r>
              <a:rPr lang="en-US" dirty="0"/>
              <a:t>In region II, we solve</a:t>
            </a:r>
          </a:p>
          <a:p>
            <a:endParaRPr lang="en-US" dirty="0"/>
          </a:p>
          <a:p>
            <a:pPr lvl="1"/>
            <a:r>
              <a:rPr lang="en-US" dirty="0"/>
              <a:t>For continuous </a:t>
            </a:r>
            <a:r>
              <a:rPr lang="el-GR" i="1" dirty="0"/>
              <a:t>ψ</a:t>
            </a:r>
            <a:r>
              <a:rPr lang="en-US" dirty="0"/>
              <a:t>, we have B.C. </a:t>
            </a:r>
            <a:r>
              <a:rPr lang="el-GR" i="1" dirty="0"/>
              <a:t>ψ</a:t>
            </a:r>
            <a:r>
              <a:rPr lang="en-US" dirty="0"/>
              <a:t> = 0 at </a:t>
            </a:r>
            <a:r>
              <a:rPr lang="en-US" i="1" dirty="0"/>
              <a:t>x</a:t>
            </a:r>
            <a:r>
              <a:rPr lang="en-US" dirty="0"/>
              <a:t> = 0, </a:t>
            </a:r>
            <a:r>
              <a:rPr lang="en-US" i="1" dirty="0"/>
              <a:t>l</a:t>
            </a:r>
            <a:endParaRPr lang="en-US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C71A61A-F0FD-6228-FD36-954FEFBA5E6E}"/>
              </a:ext>
            </a:extLst>
          </p:cNvPr>
          <p:cNvGrpSpPr/>
          <p:nvPr/>
        </p:nvGrpSpPr>
        <p:grpSpPr>
          <a:xfrm>
            <a:off x="5158468" y="2169887"/>
            <a:ext cx="3756932" cy="1954109"/>
            <a:chOff x="195943" y="2199822"/>
            <a:chExt cx="3756932" cy="1954109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7E519E7E-6E52-E305-9243-90F90D3B0F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195943" y="2199822"/>
              <a:ext cx="3350079" cy="1749486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152D671-2A79-716C-9B54-B19A9396498F}"/>
                </a:ext>
              </a:extLst>
            </p:cNvPr>
            <p:cNvSpPr txBox="1"/>
            <p:nvPr/>
          </p:nvSpPr>
          <p:spPr>
            <a:xfrm>
              <a:off x="2733675" y="3923099"/>
              <a:ext cx="12192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Credit: Levine, 7th ed.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0F9161F5-8484-0021-DD51-39DED86D8C27}"/>
              </a:ext>
            </a:extLst>
          </p:cNvPr>
          <p:cNvSpPr/>
          <p:nvPr/>
        </p:nvSpPr>
        <p:spPr bwMode="auto">
          <a:xfrm>
            <a:off x="2057400" y="3562350"/>
            <a:ext cx="2438400" cy="5616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FEE5759-3851-DBC1-6BE1-3847B72C2C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731" y="3576076"/>
            <a:ext cx="3328869" cy="547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7236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F975E596-885C-8509-6262-1ED77C71A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077200" cy="514350"/>
          </a:xfrm>
        </p:spPr>
        <p:txBody>
          <a:bodyPr/>
          <a:lstStyle/>
          <a:p>
            <a:r>
              <a:rPr lang="en-US" dirty="0"/>
              <a:t>Demonstrate solving in Mathematica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7C56555-839E-3E17-38A4-F2DF115594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95ABFE3-10C5-09BC-F7BB-AA5575FFB30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EFE"/>
              </a:clrFrom>
              <a:clrTo>
                <a:srgbClr val="FF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3000" y="1331390"/>
            <a:ext cx="6553200" cy="380122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51AFBFD-C044-B80B-10A6-45FB4ADD42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3333750"/>
            <a:ext cx="785586" cy="309286"/>
          </a:xfrm>
          <a:prstGeom prst="rect">
            <a:avLst/>
          </a:prstGeom>
          <a:ln>
            <a:noFill/>
          </a:ln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A0F786E2-5BF1-E2D7-D183-23E02F8FBC21}"/>
              </a:ext>
            </a:extLst>
          </p:cNvPr>
          <p:cNvSpPr txBox="1"/>
          <p:nvPr/>
        </p:nvSpPr>
        <p:spPr>
          <a:xfrm>
            <a:off x="3700275" y="1635566"/>
            <a:ext cx="5257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9900"/>
                </a:solidFill>
              </a:rPr>
              <a:t>Use this </a:t>
            </a:r>
            <a:r>
              <a:rPr lang="el-GR" sz="1100" dirty="0">
                <a:solidFill>
                  <a:srgbClr val="009900"/>
                </a:solidFill>
              </a:rPr>
              <a:t>ε</a:t>
            </a:r>
            <a:r>
              <a:rPr lang="en-US" sz="1100" dirty="0">
                <a:solidFill>
                  <a:srgbClr val="009900"/>
                </a:solidFill>
              </a:rPr>
              <a:t> symbol instead of E because the latter is predefined to mean the constant </a:t>
            </a:r>
            <a:r>
              <a:rPr lang="en-US" sz="1100" i="1" dirty="0">
                <a:solidFill>
                  <a:srgbClr val="009900"/>
                </a:solidFill>
              </a:rPr>
              <a:t>e</a:t>
            </a:r>
            <a:endParaRPr lang="en-US" sz="1100" dirty="0">
              <a:solidFill>
                <a:srgbClr val="009900"/>
              </a:solidFill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899CAFC3-0165-4B30-1BF5-96FA34C30E3B}"/>
              </a:ext>
            </a:extLst>
          </p:cNvPr>
          <p:cNvCxnSpPr>
            <a:stCxn id="23" idx="1"/>
          </p:cNvCxnSpPr>
          <p:nvPr/>
        </p:nvCxnSpPr>
        <p:spPr bwMode="auto">
          <a:xfrm flipH="1" flipV="1">
            <a:off x="3581400" y="1581150"/>
            <a:ext cx="118875" cy="18522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EF1B7E78-6882-839B-2CA3-8FC3E413371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469"/>
          <a:stretch/>
        </p:blipFill>
        <p:spPr>
          <a:xfrm>
            <a:off x="2667000" y="684717"/>
            <a:ext cx="2414469" cy="547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630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F666F-80C5-DEF5-EBB9-E164801BB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PiaB</a:t>
            </a:r>
            <a:r>
              <a:rPr lang="en-US" dirty="0"/>
              <a:t> model demonstrates discretization of energies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0A5E95-5763-E398-E508-383FD759472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F4BB4D-D5FB-D20A-007D-3F36FC1814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5410200" cy="358140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Relative difference vanishes with </a:t>
            </a:r>
            <a:br>
              <a:rPr lang="en-US" dirty="0"/>
            </a:br>
            <a:r>
              <a:rPr lang="en-US" dirty="0"/>
              <a:t>increasing </a:t>
            </a:r>
            <a:r>
              <a:rPr lang="en-US" i="1" dirty="0"/>
              <a:t>n</a:t>
            </a:r>
            <a:r>
              <a:rPr lang="en-US" dirty="0"/>
              <a:t>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Behavior is more </a:t>
            </a:r>
            <a:br>
              <a:rPr lang="en-US" dirty="0"/>
            </a:br>
            <a:r>
              <a:rPr lang="en-US" dirty="0"/>
              <a:t>continuum-like </a:t>
            </a:r>
            <a:br>
              <a:rPr lang="en-US" dirty="0"/>
            </a:br>
            <a:r>
              <a:rPr lang="en-US" dirty="0"/>
              <a:t>at large </a:t>
            </a:r>
            <a:r>
              <a:rPr lang="en-US" i="1" dirty="0"/>
              <a:t>n</a:t>
            </a:r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E234871-AEE2-4E0E-AD83-D428D4B6243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1800" y="2559957"/>
            <a:ext cx="5283200" cy="7366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EC4425D-000C-B3D3-C237-5754709A59A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87887" y="1552703"/>
            <a:ext cx="1848842" cy="3518500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C2C0E94-CA71-BF37-28B0-806C49B2388C}"/>
              </a:ext>
            </a:extLst>
          </p:cNvPr>
          <p:cNvCxnSpPr/>
          <p:nvPr/>
        </p:nvCxnSpPr>
        <p:spPr bwMode="auto">
          <a:xfrm>
            <a:off x="3429000" y="3943350"/>
            <a:ext cx="0" cy="58901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9428244-0302-1429-911B-00EFDBDF05D1}"/>
              </a:ext>
            </a:extLst>
          </p:cNvPr>
          <p:cNvSpPr txBox="1"/>
          <p:nvPr/>
        </p:nvSpPr>
        <p:spPr>
          <a:xfrm>
            <a:off x="3303817" y="3657600"/>
            <a:ext cx="3047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F76D30B-8379-48E7-AA80-29AFEA4F623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88872" y="3511906"/>
            <a:ext cx="763190" cy="160828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2FF1402-080C-4BBA-D5BA-D3D9C9A1328E}"/>
              </a:ext>
            </a:extLst>
          </p:cNvPr>
          <p:cNvSpPr txBox="1"/>
          <p:nvPr/>
        </p:nvSpPr>
        <p:spPr>
          <a:xfrm>
            <a:off x="4876800" y="1200150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8F0B24B-D272-F82E-9886-BCF172A96096}"/>
              </a:ext>
            </a:extLst>
          </p:cNvPr>
          <p:cNvSpPr txBox="1"/>
          <p:nvPr/>
        </p:nvSpPr>
        <p:spPr>
          <a:xfrm>
            <a:off x="4381500" y="1127098"/>
            <a:ext cx="1752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“quantum  number”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6692EB4-7F89-2502-22FF-086FAF0E3C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" y="917494"/>
            <a:ext cx="3848100" cy="6604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5C63354-327D-910C-AF34-8B3CA7B07F64}"/>
              </a:ext>
            </a:extLst>
          </p:cNvPr>
          <p:cNvSpPr txBox="1"/>
          <p:nvPr/>
        </p:nvSpPr>
        <p:spPr>
          <a:xfrm>
            <a:off x="6308273" y="1047750"/>
            <a:ext cx="25309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Energy-level diagram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FC35BD0-1048-A587-3617-8161013CA799}"/>
              </a:ext>
            </a:extLst>
          </p:cNvPr>
          <p:cNvSpPr txBox="1"/>
          <p:nvPr/>
        </p:nvSpPr>
        <p:spPr>
          <a:xfrm>
            <a:off x="2637064" y="1399720"/>
            <a:ext cx="289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15BBC"/>
                </a:solidFill>
              </a:rPr>
              <a:t>Lowest possible energy is not zero!</a:t>
            </a:r>
          </a:p>
        </p:txBody>
      </p:sp>
    </p:spTree>
    <p:extLst>
      <p:ext uri="{BB962C8B-B14F-4D97-AF65-F5344CB8AC3E}">
        <p14:creationId xmlns:p14="http://schemas.microsoft.com/office/powerpoint/2010/main" val="34774651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1C5B5-3E3F-88AA-D58A-E0711AA1F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Behavior is more continuum-like (classical) for large mass,</a:t>
            </a:r>
            <a:r>
              <a:rPr lang="en-US" i="1" dirty="0"/>
              <a:t> </a:t>
            </a:r>
            <a:r>
              <a:rPr lang="en-US" dirty="0"/>
              <a:t>size, and/or temperature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825C0E4-6004-84E5-8828-6411099B6DA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8FD4AD-796F-B8C7-ED1A-D4E354EC92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From statistical mechanics, energy-level probability follows a Boltzmann distribution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Large </a:t>
            </a:r>
            <a:r>
              <a:rPr lang="en-US" i="1" dirty="0"/>
              <a:t>m, l</a:t>
            </a:r>
            <a:r>
              <a:rPr lang="en-US" dirty="0"/>
              <a:t>, or </a:t>
            </a:r>
            <a:r>
              <a:rPr lang="en-US" i="1" dirty="0"/>
              <a:t>T</a:t>
            </a:r>
            <a:r>
              <a:rPr lang="en-US" dirty="0"/>
              <a:t> increases</a:t>
            </a:r>
            <a:br>
              <a:rPr lang="en-US" dirty="0"/>
            </a:br>
            <a:r>
              <a:rPr lang="en-US" dirty="0"/>
              <a:t>importance of states at </a:t>
            </a:r>
            <a:br>
              <a:rPr lang="en-US" dirty="0"/>
            </a:br>
            <a:r>
              <a:rPr lang="en-US" dirty="0"/>
              <a:t>larger </a:t>
            </a:r>
            <a:r>
              <a:rPr lang="en-US" i="1" dirty="0"/>
              <a:t>n</a:t>
            </a:r>
          </a:p>
          <a:p>
            <a:pPr lvl="1"/>
            <a:r>
              <a:rPr lang="en-US" dirty="0"/>
              <a:t>Behavior is more classical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66F2A9B-5407-8C3D-0F59-312AEE4B06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1962150"/>
            <a:ext cx="5473700" cy="698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7ED6EB0-26ED-3D3D-3059-C47EE35ED5A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2922290"/>
            <a:ext cx="4383688" cy="2199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782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2ADD82-10B6-F97C-4148-847C91BE1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PiaB</a:t>
            </a:r>
            <a:r>
              <a:rPr lang="en-US" dirty="0"/>
              <a:t> model demonstrates nodal structure of wavefunction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3AF0C8C-FC05-7904-4709-2A250498E4C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313211-67EC-3244-6DE6-0CE3630D4B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Wavefunction, </a:t>
            </a:r>
            <a:r>
              <a:rPr lang="el-GR" i="1" dirty="0"/>
              <a:t>ψ</a:t>
            </a:r>
            <a:r>
              <a:rPr lang="en-US" i="1" baseline="-25000" dirty="0"/>
              <a:t>n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Probability density, </a:t>
            </a:r>
            <a:r>
              <a:rPr lang="el-GR" i="1" dirty="0"/>
              <a:t>ψ</a:t>
            </a:r>
            <a:r>
              <a:rPr lang="en-US" i="1" baseline="-25000" dirty="0"/>
              <a:t>n</a:t>
            </a:r>
            <a:r>
              <a:rPr lang="en-US" i="1" baseline="30000" dirty="0"/>
              <a:t>*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</a:t>
            </a:r>
            <a:r>
              <a:rPr lang="el-GR" i="1" dirty="0"/>
              <a:t> ψ</a:t>
            </a:r>
            <a:r>
              <a:rPr lang="en-US" i="1" baseline="-25000" dirty="0"/>
              <a:t>n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</a:t>
            </a:r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For a given state, some positions have zero probability</a:t>
            </a:r>
          </a:p>
          <a:p>
            <a:pPr lvl="1"/>
            <a:r>
              <a:rPr lang="en-US" dirty="0"/>
              <a:t>Continuum limit approached for large </a:t>
            </a:r>
            <a:r>
              <a:rPr lang="en-US" i="1" dirty="0"/>
              <a:t>n </a:t>
            </a:r>
            <a:r>
              <a:rPr lang="en-US" dirty="0"/>
              <a:t>(changes too fast to resolve)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5962F44-0077-F838-47EF-3759C691486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800" y="1657350"/>
            <a:ext cx="8529851" cy="952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6C448D3-888A-9F6A-CAA5-57091C377DF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0999" y="3364592"/>
            <a:ext cx="8529851" cy="952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4887E3B-458A-07E1-CFBD-03C798B4B506}"/>
              </a:ext>
            </a:extLst>
          </p:cNvPr>
          <p:cNvSpPr txBox="1"/>
          <p:nvPr/>
        </p:nvSpPr>
        <p:spPr>
          <a:xfrm>
            <a:off x="380999" y="2106386"/>
            <a:ext cx="152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DBA543-F737-EB30-638B-ABF43BF6ECFE}"/>
              </a:ext>
            </a:extLst>
          </p:cNvPr>
          <p:cNvSpPr txBox="1"/>
          <p:nvPr/>
        </p:nvSpPr>
        <p:spPr>
          <a:xfrm>
            <a:off x="386440" y="3818751"/>
            <a:ext cx="152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0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2FFEB30-533E-9607-E47D-385E3898E927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638800" y="2190750"/>
            <a:ext cx="304800" cy="6477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023A363-7B99-0BFE-0A87-83364B7A469F}"/>
              </a:ext>
            </a:extLst>
          </p:cNvPr>
          <p:cNvCxnSpPr>
            <a:cxnSpLocks/>
          </p:cNvCxnSpPr>
          <p:nvPr/>
        </p:nvCxnSpPr>
        <p:spPr bwMode="auto">
          <a:xfrm flipV="1">
            <a:off x="6096000" y="2190750"/>
            <a:ext cx="304800" cy="6477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2DA9B94-FC14-F111-F6AF-0B0683B708E2}"/>
              </a:ext>
            </a:extLst>
          </p:cNvPr>
          <p:cNvSpPr txBox="1"/>
          <p:nvPr/>
        </p:nvSpPr>
        <p:spPr>
          <a:xfrm>
            <a:off x="5257800" y="2779906"/>
            <a:ext cx="342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Higher-energy wavefunctions have more nodes</a:t>
            </a:r>
          </a:p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Larger curvature = larger kinetic energy</a:t>
            </a:r>
          </a:p>
        </p:txBody>
      </p:sp>
    </p:spTree>
    <p:extLst>
      <p:ext uri="{BB962C8B-B14F-4D97-AF65-F5344CB8AC3E}">
        <p14:creationId xmlns:p14="http://schemas.microsoft.com/office/powerpoint/2010/main" val="4986019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F9E80-CE74-C6C8-F5A3-A5965F6D1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PiaB</a:t>
            </a:r>
            <a:r>
              <a:rPr lang="en-US" dirty="0"/>
              <a:t> wavefunctions are orthogonal and normalized (orthonormal)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24D663-9131-44DE-5B21-74BAC7902D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315D3C-12B2-8299-2870-91EFBA73CA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1047750"/>
            <a:ext cx="4929011" cy="3581400"/>
          </a:xfrm>
        </p:spPr>
        <p:txBody>
          <a:bodyPr/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Integral is analogous to dot product, in an infinite-dimensional space</a:t>
            </a:r>
          </a:p>
          <a:p>
            <a:endParaRPr lang="en-US" dirty="0"/>
          </a:p>
          <a:p>
            <a:pPr lvl="1"/>
            <a:r>
              <a:rPr lang="en-US" dirty="0"/>
              <a:t>Each </a:t>
            </a:r>
            <a:r>
              <a:rPr lang="el-GR" i="1" dirty="0"/>
              <a:t>τ</a:t>
            </a:r>
            <a:r>
              <a:rPr lang="en-US" i="1" dirty="0"/>
              <a:t> </a:t>
            </a:r>
            <a:r>
              <a:rPr lang="en-US" dirty="0"/>
              <a:t>value in integral is a different “index”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3F8D1F-4133-0A16-94A8-F335C1268DB2}"/>
              </a:ext>
            </a:extLst>
          </p:cNvPr>
          <p:cNvSpPr txBox="1"/>
          <p:nvPr/>
        </p:nvSpPr>
        <p:spPr>
          <a:xfrm>
            <a:off x="2545228" y="1560085"/>
            <a:ext cx="10967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Kronecker </a:t>
            </a:r>
            <a:b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delta function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960E3C-E81E-407E-885C-04FCA90F586E}"/>
              </a:ext>
            </a:extLst>
          </p:cNvPr>
          <p:cNvSpPr txBox="1"/>
          <p:nvPr/>
        </p:nvSpPr>
        <p:spPr>
          <a:xfrm>
            <a:off x="5233809" y="1521856"/>
            <a:ext cx="3847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rgbClr val="015BBC"/>
                </a:solidFill>
              </a:rPr>
              <a:t>Mathematica evaluation of integral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91D754A-97F7-6118-7977-C08DE2B723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8316" y="3486150"/>
            <a:ext cx="1765300" cy="6096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72F3694-9821-2BF8-DFB4-C3AFED6999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553" y="1076434"/>
            <a:ext cx="4673600" cy="6858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6E80699-0454-24D3-1040-7668555539B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57800" y="1891188"/>
            <a:ext cx="3823301" cy="3007450"/>
          </a:xfrm>
          <a:prstGeom prst="rect">
            <a:avLst/>
          </a:prstGeom>
          <a:ln>
            <a:solidFill>
              <a:srgbClr val="015BBC"/>
            </a:solidFill>
          </a:ln>
        </p:spPr>
      </p:pic>
    </p:spTree>
    <p:extLst>
      <p:ext uri="{BB962C8B-B14F-4D97-AF65-F5344CB8AC3E}">
        <p14:creationId xmlns:p14="http://schemas.microsoft.com/office/powerpoint/2010/main" val="2139553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6AFEB93-E613-B8BD-9579-0F78F5E020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295" y="0"/>
            <a:ext cx="8872505" cy="895350"/>
          </a:xfrm>
        </p:spPr>
        <p:txBody>
          <a:bodyPr/>
          <a:lstStyle/>
          <a:p>
            <a:r>
              <a:rPr lang="en-US" dirty="0"/>
              <a:t>The PES is the crux of any attempt to understand or predict behavior of material systems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AE022D-4E80-9CE3-4DB9-3CC25245FC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722CB-CB2A-6F4D-A54B-21F740C171DA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CDC46B11-EDB5-19D4-1E97-504FCFDA026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EAEAEA"/>
              </a:clrFrom>
              <a:clrTo>
                <a:srgbClr val="EAEAE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199" y="971550"/>
            <a:ext cx="8891719" cy="3943350"/>
          </a:xfrm>
          <a:prstGeom prst="rect">
            <a:avLst/>
          </a:prstGeom>
        </p:spPr>
      </p:pic>
      <p:grpSp>
        <p:nvGrpSpPr>
          <p:cNvPr id="61" name="Group 60">
            <a:extLst>
              <a:ext uri="{FF2B5EF4-FFF2-40B4-BE49-F238E27FC236}">
                <a16:creationId xmlns:a16="http://schemas.microsoft.com/office/drawing/2014/main" id="{651B54E9-093D-7E11-7689-309DA31A0869}"/>
              </a:ext>
            </a:extLst>
          </p:cNvPr>
          <p:cNvGrpSpPr/>
          <p:nvPr/>
        </p:nvGrpSpPr>
        <p:grpSpPr>
          <a:xfrm>
            <a:off x="1524000" y="1276350"/>
            <a:ext cx="2514600" cy="3733800"/>
            <a:chOff x="1524000" y="1276350"/>
            <a:chExt cx="2514600" cy="3733800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A7A32475-609A-A5AA-CBAE-1E47AC571B11}"/>
                </a:ext>
              </a:extLst>
            </p:cNvPr>
            <p:cNvSpPr/>
            <p:nvPr/>
          </p:nvSpPr>
          <p:spPr bwMode="auto">
            <a:xfrm>
              <a:off x="1524000" y="1276350"/>
              <a:ext cx="2514600" cy="3276600"/>
            </a:xfrm>
            <a:prstGeom prst="rect">
              <a:avLst/>
            </a:prstGeom>
            <a:noFill/>
            <a:ln w="38100" cap="flat" cmpd="sng" algn="ctr">
              <a:solidFill>
                <a:srgbClr val="015BBC"/>
              </a:solidFill>
              <a:prstDash val="solid"/>
              <a:round/>
              <a:headEnd type="none" w="med" len="med"/>
              <a:tailEnd type="none" w="med" len="med"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Freehand/>
                    </ask:type>
                  </ask:lineSketchStyleProps>
                </a:ext>
              </a:extLst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0453563E-1042-28CA-8EC1-70325BA01BD5}"/>
                </a:ext>
              </a:extLst>
            </p:cNvPr>
            <p:cNvSpPr txBox="1"/>
            <p:nvPr/>
          </p:nvSpPr>
          <p:spPr>
            <a:xfrm>
              <a:off x="2133600" y="4640818"/>
              <a:ext cx="1447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>
                  <a:solidFill>
                    <a:srgbClr val="015BBC"/>
                  </a:solidFill>
                </a:rPr>
                <a:t>PES model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7E921428-7DEC-6461-C9AA-976A9E4351FD}"/>
              </a:ext>
            </a:extLst>
          </p:cNvPr>
          <p:cNvGrpSpPr/>
          <p:nvPr/>
        </p:nvGrpSpPr>
        <p:grpSpPr>
          <a:xfrm>
            <a:off x="304800" y="361950"/>
            <a:ext cx="3276600" cy="948154"/>
            <a:chOff x="304800" y="361950"/>
            <a:chExt cx="3276600" cy="948154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51449CD9-EE64-32CD-7668-2407157B11CF}"/>
                </a:ext>
              </a:extLst>
            </p:cNvPr>
            <p:cNvSpPr txBox="1"/>
            <p:nvPr/>
          </p:nvSpPr>
          <p:spPr>
            <a:xfrm>
              <a:off x="304800" y="971550"/>
              <a:ext cx="3276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Potential-Energy Surface</a:t>
              </a:r>
            </a:p>
          </p:txBody>
        </p: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2B090976-B26E-F41E-126A-372148334A8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33400" y="361950"/>
              <a:ext cx="457200" cy="606341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041717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57FA1F1-27D7-0E5F-C94B-B47842FF2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Suggested Reading/Viewing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B344EE-1EB7-4912-3B3B-109EFBD316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 Neue" panose="02000503000000020004" pitchFamily="2" charset="0"/>
              </a:rPr>
              <a:t>Autschbach </a:t>
            </a:r>
            <a:r>
              <a:rPr lang="en-US" dirty="0" err="1">
                <a:effectLst/>
                <a:latin typeface="Helvetica Neue" panose="02000503000000020004" pitchFamily="2" charset="0"/>
              </a:rPr>
              <a:t>Chs</a:t>
            </a:r>
            <a:r>
              <a:rPr lang="en-US" dirty="0">
                <a:effectLst/>
                <a:latin typeface="Helvetica Neue" panose="02000503000000020004" pitchFamily="2" charset="0"/>
              </a:rPr>
              <a:t>. 3,4,5</a:t>
            </a:r>
          </a:p>
          <a:p>
            <a:r>
              <a:rPr lang="en-US" dirty="0">
                <a:effectLst/>
                <a:latin typeface="Helvetica Neue" panose="02000503000000020004" pitchFamily="2" charset="0"/>
              </a:rPr>
              <a:t>Levine </a:t>
            </a:r>
            <a:r>
              <a:rPr lang="en-US" dirty="0" err="1">
                <a:effectLst/>
                <a:latin typeface="Helvetica Neue" panose="02000503000000020004" pitchFamily="2" charset="0"/>
              </a:rPr>
              <a:t>Chs</a:t>
            </a:r>
            <a:r>
              <a:rPr lang="en-US" dirty="0">
                <a:effectLst/>
                <a:latin typeface="Helvetica Neue" panose="02000503000000020004" pitchFamily="2" charset="0"/>
              </a:rPr>
              <a:t>. 1,2,3</a:t>
            </a:r>
          </a:p>
          <a:p>
            <a:r>
              <a:rPr lang="en-US" dirty="0">
                <a:effectLst/>
                <a:latin typeface="Helvetica Neue" panose="02000503000000020004" pitchFamily="2" charset="0"/>
                <a:hlinkClick r:id="rId2"/>
              </a:rPr>
              <a:t>Cramer</a:t>
            </a:r>
            <a:r>
              <a:rPr lang="en-US" dirty="0">
                <a:effectLst/>
                <a:latin typeface="Helvetica Neue" panose="02000503000000020004" pitchFamily="2" charset="0"/>
              </a:rPr>
              <a:t>, Videos 2.01, 2.02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8889699-823C-83E4-4AD5-A72BB29ABA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702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1004FB-9424-4C95-39CA-7A4708B34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PES is a function, or surface, in a high-dimensional space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A70D5B-C685-639E-B80B-9C90DF6FAA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2B2E27-33B5-E89F-D6C3-58AD7CF58D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95350"/>
            <a:ext cx="5562600" cy="3581400"/>
          </a:xfrm>
        </p:spPr>
        <p:txBody>
          <a:bodyPr/>
          <a:lstStyle/>
          <a:p>
            <a:r>
              <a:rPr lang="en-US" dirty="0"/>
              <a:t>Potential energy as a function of nuclear positions:</a:t>
            </a:r>
          </a:p>
          <a:p>
            <a:pPr lvl="1"/>
            <a:r>
              <a:rPr lang="en-US" dirty="0"/>
              <a:t>Electronic contributions are averaged out</a:t>
            </a:r>
          </a:p>
          <a:p>
            <a:pPr lvl="1"/>
            <a:r>
              <a:rPr lang="en-US" dirty="0"/>
              <a:t>Nuclei may be treated classically or quantum-mechanically</a:t>
            </a:r>
          </a:p>
          <a:p>
            <a:pPr lvl="1"/>
            <a:r>
              <a:rPr lang="en-US" dirty="0"/>
              <a:t>Can visualize up to at most two coordinates</a:t>
            </a:r>
          </a:p>
          <a:p>
            <a:pPr lvl="1"/>
            <a:r>
              <a:rPr lang="en-US" dirty="0"/>
              <a:t>Choice of how to define coordinates can be important</a:t>
            </a:r>
          </a:p>
          <a:p>
            <a:pPr lvl="1"/>
            <a:r>
              <a:rPr lang="en-US" dirty="0"/>
              <a:t>Often focus is on minima and saddle points, but we will need more than this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761B5E-9170-AC5C-F314-376EF60F23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2770" y="1378027"/>
            <a:ext cx="1892300" cy="317500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C8C7BA77-56E9-04C7-501C-664FE81BE9F7}"/>
              </a:ext>
            </a:extLst>
          </p:cNvPr>
          <p:cNvGrpSpPr/>
          <p:nvPr/>
        </p:nvGrpSpPr>
        <p:grpSpPr>
          <a:xfrm>
            <a:off x="5715000" y="895350"/>
            <a:ext cx="3429000" cy="2095500"/>
            <a:chOff x="76200" y="3048000"/>
            <a:chExt cx="3429000" cy="2095500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1AC014E9-C910-7824-4C8E-1BDC2C4161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6200" y="3048000"/>
              <a:ext cx="3429000" cy="2095500"/>
            </a:xfrm>
            <a:prstGeom prst="rect">
              <a:avLst/>
            </a:prstGeom>
          </p:spPr>
        </p:pic>
        <p:pic>
          <p:nvPicPr>
            <p:cNvPr id="20" name="Picture 2" descr="What is the molecular geometry of a nitrogen molecule, &quot;N&quot;_2 ...">
              <a:extLst>
                <a:ext uri="{FF2B5EF4-FFF2-40B4-BE49-F238E27FC236}">
                  <a16:creationId xmlns:a16="http://schemas.microsoft.com/office/drawing/2014/main" id="{13CEFB8F-2179-CA4E-18C6-912BA629C2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3396" y="3257550"/>
              <a:ext cx="1085850" cy="6523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B3100AC-86C9-2E44-8FBB-C0C12D40AC8E}"/>
              </a:ext>
            </a:extLst>
          </p:cNvPr>
          <p:cNvGrpSpPr/>
          <p:nvPr/>
        </p:nvGrpSpPr>
        <p:grpSpPr>
          <a:xfrm>
            <a:off x="5562600" y="3143039"/>
            <a:ext cx="3581400" cy="2019511"/>
            <a:chOff x="5562600" y="3143039"/>
            <a:chExt cx="3581400" cy="2019511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885BA99A-822D-6D9F-16D8-5971DDDF602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562600" y="3143039"/>
              <a:ext cx="3581400" cy="2019511"/>
            </a:xfrm>
            <a:prstGeom prst="rect">
              <a:avLst/>
            </a:prstGeom>
            <a:noFill/>
          </p:spPr>
        </p:pic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B1FB801-314F-9364-BC3A-2229439D4469}"/>
                </a:ext>
              </a:extLst>
            </p:cNvPr>
            <p:cNvGrpSpPr/>
            <p:nvPr/>
          </p:nvGrpSpPr>
          <p:grpSpPr>
            <a:xfrm>
              <a:off x="6467421" y="3329214"/>
              <a:ext cx="1295400" cy="918936"/>
              <a:chOff x="6467421" y="3181350"/>
              <a:chExt cx="1295400" cy="918936"/>
            </a:xfrm>
          </p:grpSpPr>
          <p:pic>
            <p:nvPicPr>
              <p:cNvPr id="24" name="Picture 4" descr="Diargon - Wikipedia">
                <a:extLst>
                  <a:ext uri="{FF2B5EF4-FFF2-40B4-BE49-F238E27FC236}">
                    <a16:creationId xmlns:a16="http://schemas.microsoft.com/office/drawing/2014/main" id="{4879B5EF-5C6A-6C4F-07EF-7B15DAFBDAE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9974602">
                <a:off x="6467421" y="3191233"/>
                <a:ext cx="1295400" cy="9090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76A751E-20EC-9A7D-9B44-DBB88EBD97B4}"/>
                  </a:ext>
                </a:extLst>
              </p:cNvPr>
              <p:cNvSpPr txBox="1"/>
              <p:nvPr/>
            </p:nvSpPr>
            <p:spPr>
              <a:xfrm>
                <a:off x="6477000" y="3181350"/>
                <a:ext cx="3810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Ar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76411CF-FB15-2C3A-B0BC-6FBC2DFD5F34}"/>
                  </a:ext>
                </a:extLst>
              </p:cNvPr>
              <p:cNvSpPr txBox="1"/>
              <p:nvPr/>
            </p:nvSpPr>
            <p:spPr>
              <a:xfrm>
                <a:off x="7353300" y="3181350"/>
                <a:ext cx="3810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Ar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89477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1004FB-9424-4C95-39CA-7A4708B34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PES is a function, or surface, in a high-dimensional space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A70D5B-C685-639E-B80B-9C90DF6FAA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2B2E27-33B5-E89F-D6C3-58AD7CF58D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95350"/>
            <a:ext cx="5562600" cy="3581400"/>
          </a:xfrm>
        </p:spPr>
        <p:txBody>
          <a:bodyPr/>
          <a:lstStyle/>
          <a:p>
            <a:r>
              <a:rPr lang="en-US" dirty="0"/>
              <a:t>Potential energy as a function of nuclear positions:</a:t>
            </a:r>
          </a:p>
          <a:p>
            <a:pPr lvl="1"/>
            <a:r>
              <a:rPr lang="en-US" dirty="0"/>
              <a:t>Electronic contributions are averaged out</a:t>
            </a:r>
          </a:p>
          <a:p>
            <a:pPr lvl="1"/>
            <a:r>
              <a:rPr lang="en-US" dirty="0"/>
              <a:t>Nuclei may be treated classically or quantum-mechanically</a:t>
            </a:r>
          </a:p>
          <a:p>
            <a:pPr lvl="1"/>
            <a:r>
              <a:rPr lang="en-US" dirty="0"/>
              <a:t>Can visualize up to at most two coordinates</a:t>
            </a:r>
          </a:p>
          <a:p>
            <a:pPr lvl="1"/>
            <a:r>
              <a:rPr lang="en-US" dirty="0"/>
              <a:t>Choice of how to define coordinates can be important</a:t>
            </a:r>
          </a:p>
          <a:p>
            <a:pPr lvl="1"/>
            <a:r>
              <a:rPr lang="en-US" dirty="0"/>
              <a:t>Often focus is on minima and saddle points, but we will need more than this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761B5E-9170-AC5C-F314-376EF60F23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2770" y="1378027"/>
            <a:ext cx="1892300" cy="317500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088B0485-F2AB-6A9B-064F-D416FB6E7C52}"/>
              </a:ext>
            </a:extLst>
          </p:cNvPr>
          <p:cNvGrpSpPr/>
          <p:nvPr/>
        </p:nvGrpSpPr>
        <p:grpSpPr>
          <a:xfrm>
            <a:off x="6400800" y="1089102"/>
            <a:ext cx="1560240" cy="895350"/>
            <a:chOff x="6400800" y="1089102"/>
            <a:chExt cx="1560240" cy="895350"/>
          </a:xfrm>
        </p:grpSpPr>
        <p:pic>
          <p:nvPicPr>
            <p:cNvPr id="8196" name="Picture 4" descr="Water Molecule #1 by Friedrich Saurer">
              <a:extLst>
                <a:ext uri="{FF2B5EF4-FFF2-40B4-BE49-F238E27FC236}">
                  <a16:creationId xmlns:a16="http://schemas.microsoft.com/office/drawing/2014/main" id="{0904DF5C-8F17-294F-45D8-5F06E33AC49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049" b="24236"/>
            <a:stretch/>
          </p:blipFill>
          <p:spPr bwMode="auto">
            <a:xfrm>
              <a:off x="6400800" y="1089102"/>
              <a:ext cx="1546225" cy="895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9E19B77-351A-E0D1-446C-784762F02547}"/>
                </a:ext>
              </a:extLst>
            </p:cNvPr>
            <p:cNvSpPr txBox="1"/>
            <p:nvPr/>
          </p:nvSpPr>
          <p:spPr>
            <a:xfrm>
              <a:off x="6477000" y="1169571"/>
              <a:ext cx="533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r>
                <a:rPr lang="en-US" sz="1600" baseline="-25000" dirty="0" err="1">
                  <a:latin typeface="Arial" panose="020B0604020202020204" pitchFamily="34" charset="0"/>
                  <a:cs typeface="Arial" panose="020B0604020202020204" pitchFamily="34" charset="0"/>
                </a:rPr>
                <a:t>AB</a:t>
              </a:r>
              <a:endParaRPr lang="en-US" sz="16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63F7DC5-C9E7-5039-089B-ADD92E2C4069}"/>
                </a:ext>
              </a:extLst>
            </p:cNvPr>
            <p:cNvSpPr txBox="1"/>
            <p:nvPr/>
          </p:nvSpPr>
          <p:spPr>
            <a:xfrm>
              <a:off x="7427640" y="1169571"/>
              <a:ext cx="533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r>
                <a:rPr lang="en-US" sz="1600" baseline="-25000" dirty="0" err="1">
                  <a:latin typeface="Arial" panose="020B0604020202020204" pitchFamily="34" charset="0"/>
                  <a:cs typeface="Arial" panose="020B0604020202020204" pitchFamily="34" charset="0"/>
                </a:rPr>
                <a:t>BC</a:t>
              </a:r>
              <a:endParaRPr lang="en-US" sz="16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4E652CB-A16B-E574-2F09-F35BFD00D0F7}"/>
                </a:ext>
              </a:extLst>
            </p:cNvPr>
            <p:cNvSpPr txBox="1"/>
            <p:nvPr/>
          </p:nvSpPr>
          <p:spPr>
            <a:xfrm>
              <a:off x="7010400" y="1515456"/>
              <a:ext cx="381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/>
                <a:t>θ</a:t>
              </a:r>
              <a:r>
                <a:rPr lang="en-US" dirty="0"/>
                <a:t> </a:t>
              </a:r>
            </a:p>
          </p:txBody>
        </p:sp>
      </p:grpSp>
      <p:sp>
        <p:nvSpPr>
          <p:cNvPr id="16" name="Arc 15">
            <a:extLst>
              <a:ext uri="{FF2B5EF4-FFF2-40B4-BE49-F238E27FC236}">
                <a16:creationId xmlns:a16="http://schemas.microsoft.com/office/drawing/2014/main" id="{7064534A-A51D-B1D0-0E70-28217CCE60E2}"/>
              </a:ext>
            </a:extLst>
          </p:cNvPr>
          <p:cNvSpPr/>
          <p:nvPr/>
        </p:nvSpPr>
        <p:spPr bwMode="auto">
          <a:xfrm rot="8385275">
            <a:off x="6776757" y="1064852"/>
            <a:ext cx="914400" cy="822423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8DF02C6-9924-7216-D6F7-39008382CA38}"/>
              </a:ext>
            </a:extLst>
          </p:cNvPr>
          <p:cNvGrpSpPr/>
          <p:nvPr/>
        </p:nvGrpSpPr>
        <p:grpSpPr>
          <a:xfrm>
            <a:off x="5713140" y="2139950"/>
            <a:ext cx="3429001" cy="2904762"/>
            <a:chOff x="5713140" y="2139950"/>
            <a:chExt cx="3429001" cy="290476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86FE93C-EB21-6E1E-95CF-6B05CA722A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7524" r="7829"/>
            <a:stretch/>
          </p:blipFill>
          <p:spPr>
            <a:xfrm>
              <a:off x="5713140" y="2139950"/>
              <a:ext cx="3429001" cy="2904762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C741685-4582-8895-2AD0-B48DA6CA60BF}"/>
                </a:ext>
              </a:extLst>
            </p:cNvPr>
            <p:cNvSpPr txBox="1"/>
            <p:nvPr/>
          </p:nvSpPr>
          <p:spPr>
            <a:xfrm>
              <a:off x="7200900" y="2347808"/>
              <a:ext cx="11829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800" i="1" dirty="0">
                  <a:solidFill>
                    <a:srgbClr val="009900"/>
                  </a:solidFill>
                </a:rPr>
                <a:t>θ</a:t>
              </a:r>
              <a:r>
                <a:rPr lang="en-US" sz="1800" i="1" dirty="0">
                  <a:solidFill>
                    <a:srgbClr val="009900"/>
                  </a:solidFill>
                </a:rPr>
                <a:t> </a:t>
              </a:r>
              <a:r>
                <a:rPr lang="en-US" sz="1800" dirty="0">
                  <a:solidFill>
                    <a:srgbClr val="009900"/>
                  </a:solidFill>
                </a:rPr>
                <a:t>fixed</a:t>
              </a:r>
              <a:endParaRPr lang="en-US" sz="1800" i="1" dirty="0">
                <a:solidFill>
                  <a:srgbClr val="0099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43496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87BC9-ED56-2DFE-0531-EE66F418A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Quantum chemistry is the application of quantum mechanics to electrons and nuclei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B748E6-B9C4-6785-D94E-042174D908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4AE338-4E40-1C7A-5253-8EC9040771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principle, the PES can be computed from physical laws</a:t>
            </a:r>
          </a:p>
          <a:p>
            <a:r>
              <a:rPr lang="en-US" dirty="0"/>
              <a:t>QM is needed because particles are very light in mass</a:t>
            </a:r>
          </a:p>
          <a:p>
            <a:r>
              <a:rPr lang="en-US" dirty="0"/>
              <a:t>We will discuss the basic formalism and principles of quantum chemistry first, to lay a foundation to understand the behavior qualitatively</a:t>
            </a:r>
          </a:p>
          <a:p>
            <a:r>
              <a:rPr lang="en-US" dirty="0"/>
              <a:t>Later we will go into detail about methods of computational chemistry that are used to compute the PES accurately</a:t>
            </a:r>
          </a:p>
          <a:p>
            <a:r>
              <a:rPr lang="en-US" dirty="0"/>
              <a:t>Let’s get started…</a:t>
            </a:r>
          </a:p>
        </p:txBody>
      </p:sp>
    </p:spTree>
    <p:extLst>
      <p:ext uri="{BB962C8B-B14F-4D97-AF65-F5344CB8AC3E}">
        <p14:creationId xmlns:p14="http://schemas.microsoft.com/office/powerpoint/2010/main" val="2126757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C91E1-EDCE-5E2E-48D0-152ED6C46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The wavefunction is the full description of the (micro)state of a QM system</a:t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AE022D-4E80-9CE3-4DB9-3CC25245FC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722CB-CB2A-6F4D-A54B-21F740C171D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1C4B4E-54BD-D476-91B8-A22A670AFC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8839200" cy="3581400"/>
          </a:xfrm>
        </p:spPr>
        <p:txBody>
          <a:bodyPr/>
          <a:lstStyle/>
          <a:p>
            <a:r>
              <a:rPr lang="en-US" dirty="0"/>
              <a:t>Example: a single particle in a 3-D space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An alternative formulation can be given in terms of momenta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/>
              <a:t>This contains information equivalent to </a:t>
            </a:r>
            <a:r>
              <a:rPr lang="en-US" dirty="0" err="1">
                <a:latin typeface="Century" panose="02040604050505020304" pitchFamily="18" charset="0"/>
              </a:rPr>
              <a:t>ψ</a:t>
            </a:r>
            <a:r>
              <a:rPr lang="en-US" dirty="0"/>
              <a:t>(</a:t>
            </a:r>
            <a:r>
              <a:rPr lang="en-US" i="1" dirty="0"/>
              <a:t>x, y, z, t</a:t>
            </a:r>
            <a:r>
              <a:rPr lang="en-US" dirty="0"/>
              <a:t>)</a:t>
            </a:r>
          </a:p>
          <a:p>
            <a:r>
              <a:rPr lang="en-US" dirty="0"/>
              <a:t>         are related as Fourier transforms</a:t>
            </a:r>
          </a:p>
          <a:p>
            <a:r>
              <a:rPr lang="en-US" dirty="0"/>
              <a:t>We will work exclusively with the “position representation”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D5077F9-0ECC-BBD6-D289-1ACA2D13D8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3852614"/>
            <a:ext cx="685800" cy="42203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38B061C-15E3-6DAD-3E9F-3CC5C39D0F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2927205"/>
            <a:ext cx="1701800" cy="3556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40EAD1E-E1ED-5461-FD6B-AE217CFE91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5400" y="1669978"/>
            <a:ext cx="13589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1447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C91E1-EDCE-5E2E-48D0-152ED6C46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Beware of different role of coordinates in classical-mechanics formulation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AE022D-4E80-9CE3-4DB9-3CC25245FC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722CB-CB2A-6F4D-A54B-21F740C171D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1C4B4E-54BD-D476-91B8-A22A670AFC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8763000" cy="3581400"/>
          </a:xfrm>
        </p:spPr>
        <p:txBody>
          <a:bodyPr/>
          <a:lstStyle/>
          <a:p>
            <a:r>
              <a:rPr lang="en-US" dirty="0"/>
              <a:t>Position and momentum define the state of a classical particle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These are functions of time</a:t>
            </a:r>
          </a:p>
          <a:p>
            <a:r>
              <a:rPr lang="en-US" dirty="0"/>
              <a:t>Do not confuse with same quantities used in the wavefunction</a:t>
            </a:r>
          </a:p>
          <a:p>
            <a:endParaRPr lang="en-US" dirty="0"/>
          </a:p>
          <a:p>
            <a:pPr lvl="1"/>
            <a:r>
              <a:rPr lang="en-US" dirty="0"/>
              <a:t>Here, </a:t>
            </a:r>
            <a:r>
              <a:rPr lang="en-US" i="1" dirty="0"/>
              <a:t>x, y, z </a:t>
            </a:r>
            <a:r>
              <a:rPr lang="en-US" dirty="0"/>
              <a:t>are </a:t>
            </a:r>
            <a:r>
              <a:rPr lang="en-US" i="1" dirty="0"/>
              <a:t>parameters</a:t>
            </a:r>
            <a:r>
              <a:rPr lang="en-US" dirty="0"/>
              <a:t> that specify where the wavefunction is evaluated. They are not themselves state variables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3175007-44E8-9C38-7301-C69790B777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488106"/>
            <a:ext cx="1841500" cy="3429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7BD416C-2D14-A621-9576-DFEB11B873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8977" y="3060701"/>
            <a:ext cx="13589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084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C91E1-EDCE-5E2E-48D0-152ED6C46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a many-particle system, wavefunction depends simultaneously on all coordinates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AE022D-4E80-9CE3-4DB9-3CC25245FC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722CB-CB2A-6F4D-A54B-21F740C171D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1C4B4E-54BD-D476-91B8-A22A670AFC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8763000" cy="3581400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In chemistry applications, the particles are electrons and nuclei</a:t>
            </a:r>
          </a:p>
          <a:p>
            <a:pPr lvl="1"/>
            <a:r>
              <a:rPr lang="en-US" dirty="0"/>
              <a:t>Spin is also an important parameter, to be discussed later</a:t>
            </a:r>
          </a:p>
          <a:p>
            <a:r>
              <a:rPr lang="en-US" dirty="0"/>
              <a:t>Evaluation of wavefunction of a macroscopic system is hopelessly difficult</a:t>
            </a:r>
          </a:p>
          <a:p>
            <a:r>
              <a:rPr lang="en-US" dirty="0"/>
              <a:t>We focus on evaluation of </a:t>
            </a:r>
            <a:r>
              <a:rPr lang="en-US" dirty="0" err="1">
                <a:latin typeface="Century" panose="02040604050505020304" pitchFamily="18" charset="0"/>
              </a:rPr>
              <a:t>ψ</a:t>
            </a:r>
            <a:r>
              <a:rPr lang="en-US" dirty="0">
                <a:latin typeface="Century" panose="02040604050505020304" pitchFamily="18" charset="0"/>
              </a:rPr>
              <a:t> </a:t>
            </a:r>
            <a:r>
              <a:rPr lang="en-US" dirty="0"/>
              <a:t>for the electrons in a set of molecules with a total of 10 or so atoms 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080DF5-A59F-1C0A-01C5-BA19F4EDB7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200150"/>
            <a:ext cx="59563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8221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5E302FE-26D1-5917-8A50-CA5769659C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2957" y="3989322"/>
            <a:ext cx="292100" cy="355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2A57FC-4FB8-C702-42D8-5B365A32C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077200" cy="895350"/>
          </a:xfrm>
        </p:spPr>
        <p:txBody>
          <a:bodyPr/>
          <a:lstStyle/>
          <a:p>
            <a:r>
              <a:rPr lang="en-US" dirty="0"/>
              <a:t>Wavefunction relates to the probability to find the particle(s) at the specified coordinates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D6E78E4-C4A2-A335-166E-0FF8DF273E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D0A1E5-54DA-E6FE-A672-A66E1CF492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95350"/>
            <a:ext cx="8686800" cy="3581400"/>
          </a:xfrm>
        </p:spPr>
        <p:txBody>
          <a:bodyPr/>
          <a:lstStyle/>
          <a:p>
            <a:r>
              <a:rPr lang="en-US" dirty="0"/>
              <a:t>Wavefunction is a complex number</a:t>
            </a:r>
          </a:p>
          <a:p>
            <a:pPr lvl="1"/>
            <a:r>
              <a:rPr lang="en-US" dirty="0"/>
              <a:t>i.e. having real and imaginary parts</a:t>
            </a:r>
          </a:p>
          <a:p>
            <a:r>
              <a:rPr lang="en-US" dirty="0"/>
              <a:t>Its magnitude is a probability density</a:t>
            </a:r>
          </a:p>
          <a:p>
            <a:pPr lvl="1"/>
            <a:r>
              <a:rPr lang="en-US" dirty="0"/>
              <a:t>               probability to observe system in volume d</a:t>
            </a:r>
            <a:r>
              <a:rPr lang="el-GR" dirty="0"/>
              <a:t>τ</a:t>
            </a:r>
            <a:r>
              <a:rPr lang="en-US" dirty="0"/>
              <a:t> at coordinate </a:t>
            </a:r>
            <a:r>
              <a:rPr lang="el-GR" dirty="0"/>
              <a:t>τ</a:t>
            </a:r>
            <a:r>
              <a:rPr lang="en-US" dirty="0"/>
              <a:t> </a:t>
            </a:r>
          </a:p>
          <a:p>
            <a:r>
              <a:rPr lang="en-US" dirty="0"/>
              <a:t>Wavefunction is normalized to unity</a:t>
            </a:r>
          </a:p>
          <a:p>
            <a:endParaRPr lang="en-US" dirty="0"/>
          </a:p>
          <a:p>
            <a:r>
              <a:rPr lang="en-US" dirty="0"/>
              <a:t>Average, or expectation value of an operator</a:t>
            </a:r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4A4E40-942F-55F6-4A50-7EACAC7ADA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3257550"/>
            <a:ext cx="4406900" cy="635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E5B7050-87D9-9BA9-A5D1-7DC4C8CD6D3A}"/>
              </a:ext>
            </a:extLst>
          </p:cNvPr>
          <p:cNvSpPr txBox="1"/>
          <p:nvPr/>
        </p:nvSpPr>
        <p:spPr>
          <a:xfrm>
            <a:off x="3581400" y="371475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</a:rPr>
              <a:t>“bra-</a:t>
            </a:r>
            <a:r>
              <a:rPr lang="en-US" sz="1600" dirty="0" err="1">
                <a:solidFill>
                  <a:srgbClr val="00B050"/>
                </a:solidFill>
              </a:rPr>
              <a:t>ket</a:t>
            </a:r>
            <a:r>
              <a:rPr lang="en-US" sz="1600" dirty="0">
                <a:solidFill>
                  <a:srgbClr val="00B050"/>
                </a:solidFill>
              </a:rPr>
              <a:t>” notation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E2710C7-494B-0C50-A5F6-CA8BF45BF3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0300" y="2413000"/>
            <a:ext cx="850900" cy="317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C3B4BA0-B631-0695-A4F8-92C4556640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0300" y="4406218"/>
            <a:ext cx="32131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413817"/>
      </p:ext>
    </p:extLst>
  </p:cSld>
  <p:clrMapOvr>
    <a:masterClrMapping/>
  </p:clrMapOvr>
</p:sld>
</file>

<file path=ppt/theme/theme1.xml><?xml version="1.0" encoding="utf-8"?>
<a:theme xmlns:a="http://schemas.openxmlformats.org/drawingml/2006/main" name="UB Blue Bar">
  <a:themeElements>
    <a:clrScheme name="Office Theme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Office Theme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9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Classroom Lecture" id="{B980BD23-2D9A-1047-A385-470592B688F0}" vid="{7106990E-87C5-4A40-A247-27FA21BFE070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UB Blue Bar</Template>
  <TotalTime>24527</TotalTime>
  <Words>1007</Words>
  <Application>Microsoft Macintosh PowerPoint</Application>
  <PresentationFormat>On-screen Show (16:9)</PresentationFormat>
  <Paragraphs>160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Century</vt:lpstr>
      <vt:lpstr>Comic Sans MS</vt:lpstr>
      <vt:lpstr>Helvetica</vt:lpstr>
      <vt:lpstr>Helvetica Neue</vt:lpstr>
      <vt:lpstr>Times New Roman</vt:lpstr>
      <vt:lpstr>UB Blue Bar</vt:lpstr>
      <vt:lpstr>Lecture 1 Elementary Quantum Mechanics</vt:lpstr>
      <vt:lpstr>The PES is the crux of any attempt to understand or predict behavior of material systems</vt:lpstr>
      <vt:lpstr>The PES is a function, or surface, in a high-dimensional space</vt:lpstr>
      <vt:lpstr>The PES is a function, or surface, in a high-dimensional space</vt:lpstr>
      <vt:lpstr>Quantum chemistry is the application of quantum mechanics to electrons and nuclei</vt:lpstr>
      <vt:lpstr>The wavefunction is the full description of the (micro)state of a QM system </vt:lpstr>
      <vt:lpstr>Beware of different role of coordinates in classical-mechanics formulation</vt:lpstr>
      <vt:lpstr>For a many-particle system, wavefunction depends simultaneously on all coordinates</vt:lpstr>
      <vt:lpstr>Wavefunction relates to the probability to find the particle(s) at the specified coordinates</vt:lpstr>
      <vt:lpstr>The Schrödinger equation describes the time evolution of the wavefunction</vt:lpstr>
      <vt:lpstr>Separation of variables is applied to generate the time-independent Schrödinger equation</vt:lpstr>
      <vt:lpstr>PowerPoint Presentation</vt:lpstr>
      <vt:lpstr>The time-independent Schrödinger equation is the central formula in quantum chemistry</vt:lpstr>
      <vt:lpstr>Particle-in-a-box model exhibits many important qualitative features of interest to us</vt:lpstr>
      <vt:lpstr>Demonstrate solving in Mathematica</vt:lpstr>
      <vt:lpstr>PiaB model demonstrates discretization of energies</vt:lpstr>
      <vt:lpstr>Behavior is more continuum-like (classical) for large mass, size, and/or temperature</vt:lpstr>
      <vt:lpstr>PiaB model demonstrates nodal structure of wavefunction</vt:lpstr>
      <vt:lpstr>PiaB wavefunctions are orthogonal and normalized (orthonormal)</vt:lpstr>
      <vt:lpstr>Suggested Reading/Viewing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 Elementary Quantum Mechanics</dc:title>
  <dc:creator>Microsoft Office User</dc:creator>
  <cp:lastModifiedBy>Microsoft Office User</cp:lastModifiedBy>
  <cp:revision>110</cp:revision>
  <dcterms:created xsi:type="dcterms:W3CDTF">2024-01-09T22:09:44Z</dcterms:created>
  <dcterms:modified xsi:type="dcterms:W3CDTF">2024-01-30T19:04:16Z</dcterms:modified>
</cp:coreProperties>
</file>