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86" r:id="rId2"/>
    <p:sldId id="544" r:id="rId3"/>
    <p:sldId id="545" r:id="rId4"/>
    <p:sldId id="546" r:id="rId5"/>
    <p:sldId id="547" r:id="rId6"/>
    <p:sldId id="541" r:id="rId7"/>
    <p:sldId id="548" r:id="rId8"/>
    <p:sldId id="543" r:id="rId9"/>
    <p:sldId id="529" r:id="rId10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15BBD"/>
    <a:srgbClr val="3299FF"/>
    <a:srgbClr val="015BBC"/>
    <a:srgbClr val="EEEEEE"/>
    <a:srgbClr val="99FFCC"/>
    <a:srgbClr val="FF3300"/>
    <a:srgbClr val="FF6600"/>
    <a:srgbClr val="FF0000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5" autoAdjust="0"/>
    <p:restoredTop sz="96405" autoAdjust="0"/>
  </p:normalViewPr>
  <p:slideViewPr>
    <p:cSldViewPr>
      <p:cViewPr>
        <p:scale>
          <a:sx n="157" d="100"/>
          <a:sy n="157" d="100"/>
        </p:scale>
        <p:origin x="640" y="2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playlist?list=PLm8ZSArAXicIijiVIx0yfk2ZOK-16ycj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6</a:t>
            </a:r>
            <a:br>
              <a:rPr lang="en-US" dirty="0"/>
            </a:br>
            <a:r>
              <a:rPr lang="en-US" dirty="0"/>
              <a:t>Calculating Energies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Spin-dependent </a:t>
            </a:r>
            <a:r>
              <a:rPr lang="en-US"/>
              <a:t>Hartree-Fock equation; calculating </a:t>
            </a:r>
            <a:r>
              <a:rPr lang="en-US" dirty="0"/>
              <a:t>Coulomb and exchange integrals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303058-A8E1-D3BB-4836-44993169E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72BB96-4AE9-5C16-09C6-205848DC2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1974F7-64A8-CB18-E4CC-E3A83372E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developed Hartree-Fock theory in terms of spin-orbitals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5ECD36-6C43-DBD6-302C-DEDDD7D226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4BDB97-6F43-89D8-5DD0-6D2C48D6B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36" y="1134324"/>
            <a:ext cx="1358900" cy="355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EC9BE2D-C54E-7858-21C7-0E4165273D88}"/>
              </a:ext>
            </a:extLst>
          </p:cNvPr>
          <p:cNvSpPr txBox="1"/>
          <p:nvPr/>
        </p:nvSpPr>
        <p:spPr>
          <a:xfrm>
            <a:off x="3352800" y="1829745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Fock operator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99CA4E-A630-B59E-6B16-DA53A20D7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06" y="4194012"/>
            <a:ext cx="5105400" cy="723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444E987-0CAD-A94C-A0D3-4E1EEEAE828A}"/>
              </a:ext>
            </a:extLst>
          </p:cNvPr>
          <p:cNvSpPr txBox="1"/>
          <p:nvPr/>
        </p:nvSpPr>
        <p:spPr>
          <a:xfrm>
            <a:off x="6208726" y="4270212"/>
            <a:ext cx="2235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Expectation energy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7B4A76-A423-EEAF-D97D-8DCED0685D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836" y="3272265"/>
            <a:ext cx="4865897" cy="7155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0A4998-990D-AD07-79E8-E427F93769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979" y="2470149"/>
            <a:ext cx="4842049" cy="71557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A243459-DBAE-CB08-4E1F-0548E12904C9}"/>
              </a:ext>
            </a:extLst>
          </p:cNvPr>
          <p:cNvSpPr txBox="1"/>
          <p:nvPr/>
        </p:nvSpPr>
        <p:spPr>
          <a:xfrm>
            <a:off x="6324599" y="2643269"/>
            <a:ext cx="2159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Coulomb operator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01EB6C-EFF3-E65B-E49D-25345576978B}"/>
              </a:ext>
            </a:extLst>
          </p:cNvPr>
          <p:cNvSpPr txBox="1"/>
          <p:nvPr/>
        </p:nvSpPr>
        <p:spPr>
          <a:xfrm>
            <a:off x="6306968" y="3445385"/>
            <a:ext cx="2159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Exchange operator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C5315C-6D12-C271-3638-654877DC567D}"/>
              </a:ext>
            </a:extLst>
          </p:cNvPr>
          <p:cNvSpPr txBox="1"/>
          <p:nvPr/>
        </p:nvSpPr>
        <p:spPr>
          <a:xfrm>
            <a:off x="3333278" y="1166422"/>
            <a:ext cx="2875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Hartree-Fock equation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4C1E7E1-27F4-64DD-7133-7DB95273F0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571" y="1841500"/>
            <a:ext cx="19177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64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BFDAE-AF4E-B931-3586-6129035CD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95350"/>
          </a:xfrm>
        </p:spPr>
        <p:txBody>
          <a:bodyPr/>
          <a:lstStyle/>
          <a:p>
            <a:r>
              <a:rPr lang="en-US" dirty="0"/>
              <a:t>Hartree-Fock can instead be developed using spatial orbitals, with spin handled explicitly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54B6B3-CCBE-663C-2FE2-474452795E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F551E3-8B73-42AD-5222-46EADC8245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spatial orbitals may be different for spin states </a:t>
            </a:r>
            <a:r>
              <a:rPr lang="el-GR" dirty="0"/>
              <a:t>α</a:t>
            </a:r>
            <a:r>
              <a:rPr lang="en-US" dirty="0"/>
              <a:t> and </a:t>
            </a:r>
            <a:r>
              <a:rPr lang="el-GR" dirty="0"/>
              <a:t>β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Open-shell systems, different spatial orbitals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i="1" dirty="0">
                <a:sym typeface="Wingdings" pitchFamily="2" charset="2"/>
              </a:rPr>
              <a:t>spin-unrestricted</a:t>
            </a:r>
          </a:p>
          <a:p>
            <a:pPr lvl="1"/>
            <a:r>
              <a:rPr lang="en-US">
                <a:sym typeface="Wingdings" pitchFamily="2" charset="2"/>
              </a:rPr>
              <a:t>Closed-shell systems, </a:t>
            </a:r>
            <a:r>
              <a:rPr lang="en-US" dirty="0">
                <a:sym typeface="Wingdings" pitchFamily="2" charset="2"/>
              </a:rPr>
              <a:t>same spatial orbitals  </a:t>
            </a:r>
            <a:r>
              <a:rPr lang="en-US" i="1" dirty="0">
                <a:sym typeface="Wingdings" pitchFamily="2" charset="2"/>
              </a:rPr>
              <a:t>spin-restricted</a:t>
            </a:r>
          </a:p>
          <a:p>
            <a:r>
              <a:rPr lang="en-US" dirty="0">
                <a:sym typeface="Wingdings" pitchFamily="2" charset="2"/>
              </a:rPr>
              <a:t>Spatial orbitals from different sets not necessarily orthogonal</a:t>
            </a:r>
          </a:p>
          <a:p>
            <a:pPr lvl="1"/>
            <a:r>
              <a:rPr lang="en-US" dirty="0">
                <a:sym typeface="Wingdings" pitchFamily="2" charset="2"/>
              </a:rPr>
              <a:t>But spin-orbitals will be, because of different spins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149D00-5E9C-E671-F86E-87465BF9C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235200"/>
            <a:ext cx="2527300" cy="673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1FC26C-5E25-1128-5B71-83792B62A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619250"/>
            <a:ext cx="2552700" cy="330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17EB20-8C49-97DB-F5AE-C75C564B9A5D}"/>
              </a:ext>
            </a:extLst>
          </p:cNvPr>
          <p:cNvSpPr txBox="1"/>
          <p:nvPr/>
        </p:nvSpPr>
        <p:spPr>
          <a:xfrm>
            <a:off x="4191000" y="2271306"/>
            <a:ext cx="4210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l-GR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super/subscripts simply indicate which spatial-orbital set is used</a:t>
            </a:r>
          </a:p>
        </p:txBody>
      </p:sp>
    </p:spTree>
    <p:extLst>
      <p:ext uri="{BB962C8B-B14F-4D97-AF65-F5344CB8AC3E}">
        <p14:creationId xmlns:p14="http://schemas.microsoft.com/office/powerpoint/2010/main" val="404024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1974F7-64A8-CB18-E4CC-E3A83372E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end up with coupled Hartree-Fock formulas for each spin state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5ECD36-6C43-DBD6-302C-DEDDD7D226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C9BE2D-C54E-7858-21C7-0E4165273D88}"/>
              </a:ext>
            </a:extLst>
          </p:cNvPr>
          <p:cNvSpPr txBox="1"/>
          <p:nvPr/>
        </p:nvSpPr>
        <p:spPr>
          <a:xfrm>
            <a:off x="3772084" y="1829669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Spin-dependent Fock operator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44E987-0CAD-A94C-A0D3-4E1EEEAE828A}"/>
              </a:ext>
            </a:extLst>
          </p:cNvPr>
          <p:cNvSpPr txBox="1"/>
          <p:nvPr/>
        </p:nvSpPr>
        <p:spPr>
          <a:xfrm>
            <a:off x="387400" y="4096774"/>
            <a:ext cx="244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Expectation energy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243459-DBAE-CB08-4E1F-0548E12904C9}"/>
              </a:ext>
            </a:extLst>
          </p:cNvPr>
          <p:cNvSpPr txBox="1"/>
          <p:nvPr/>
        </p:nvSpPr>
        <p:spPr>
          <a:xfrm>
            <a:off x="7467600" y="2343150"/>
            <a:ext cx="1778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Coulomb operator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01EB6C-EFF3-E65B-E49D-25345576978B}"/>
              </a:ext>
            </a:extLst>
          </p:cNvPr>
          <p:cNvSpPr txBox="1"/>
          <p:nvPr/>
        </p:nvSpPr>
        <p:spPr>
          <a:xfrm>
            <a:off x="7467600" y="3144108"/>
            <a:ext cx="1827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Exchange operator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C5315C-6D12-C271-3638-654877DC567D}"/>
              </a:ext>
            </a:extLst>
          </p:cNvPr>
          <p:cNvSpPr txBox="1"/>
          <p:nvPr/>
        </p:nvSpPr>
        <p:spPr>
          <a:xfrm>
            <a:off x="3333278" y="1166422"/>
            <a:ext cx="4210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Spin-dependent Hartree-Fock equation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348F62-7A3A-6D47-2D0B-F7F64CDEA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36" y="1125024"/>
            <a:ext cx="1943100" cy="381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B216AA6-706D-4E12-8BDC-6371C7FCF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979" y="2343150"/>
            <a:ext cx="6565900" cy="1612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2BD1989-67E8-8C1D-DB91-3977440260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5300" y="1733615"/>
            <a:ext cx="1360999" cy="255827"/>
          </a:xfrm>
          <a:prstGeom prst="rect">
            <a:avLst/>
          </a:prstGeom>
          <a:ln>
            <a:solidFill>
              <a:srgbClr val="009900"/>
            </a:solidFill>
          </a:ln>
        </p:spPr>
      </p:pic>
      <p:sp>
        <p:nvSpPr>
          <p:cNvPr id="24" name="Left Brace 23">
            <a:extLst>
              <a:ext uri="{FF2B5EF4-FFF2-40B4-BE49-F238E27FC236}">
                <a16:creationId xmlns:a16="http://schemas.microsoft.com/office/drawing/2014/main" id="{D771A071-4029-BEC0-8E15-061DCA6027DA}"/>
              </a:ext>
            </a:extLst>
          </p:cNvPr>
          <p:cNvSpPr/>
          <p:nvPr/>
        </p:nvSpPr>
        <p:spPr bwMode="auto">
          <a:xfrm rot="5400000">
            <a:off x="4837724" y="3854342"/>
            <a:ext cx="217956" cy="1089471"/>
          </a:xfrm>
          <a:prstGeom prst="leftBrac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D07C545-2A7A-D6E9-A584-6AFEF5EBBB10}"/>
              </a:ext>
            </a:extLst>
          </p:cNvPr>
          <p:cNvSpPr txBox="1"/>
          <p:nvPr/>
        </p:nvSpPr>
        <p:spPr>
          <a:xfrm>
            <a:off x="4702409" y="3876646"/>
            <a:ext cx="479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sz="1800" i="1" baseline="-250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i,i</a:t>
            </a:r>
            <a:endParaRPr lang="en-US" sz="18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83C1C6A9-5B5C-B1DF-A4FA-F6CE2DB4C5E0}"/>
              </a:ext>
            </a:extLst>
          </p:cNvPr>
          <p:cNvSpPr/>
          <p:nvPr/>
        </p:nvSpPr>
        <p:spPr bwMode="auto">
          <a:xfrm rot="5400000">
            <a:off x="7760615" y="3844494"/>
            <a:ext cx="217956" cy="1089471"/>
          </a:xfrm>
          <a:prstGeom prst="leftBrac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84EC93-80E5-DC55-D0BE-38FC8F110A92}"/>
              </a:ext>
            </a:extLst>
          </p:cNvPr>
          <p:cNvSpPr txBox="1"/>
          <p:nvPr/>
        </p:nvSpPr>
        <p:spPr>
          <a:xfrm>
            <a:off x="7625300" y="3866798"/>
            <a:ext cx="479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800" i="1" baseline="-250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i,i</a:t>
            </a:r>
            <a:endParaRPr lang="en-US" sz="1800" i="1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23277A-8300-019B-2A3B-504AB80F65ED}"/>
              </a:ext>
            </a:extLst>
          </p:cNvPr>
          <p:cNvSpPr txBox="1"/>
          <p:nvPr/>
        </p:nvSpPr>
        <p:spPr>
          <a:xfrm>
            <a:off x="5416024" y="3965492"/>
            <a:ext cx="22092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repulsion integrals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D553F1E-0EC6-FECD-B81A-D8A705C5346A}"/>
              </a:ext>
            </a:extLst>
          </p:cNvPr>
          <p:cNvCxnSpPr>
            <a:cxnSpLocks/>
            <a:endCxn id="27" idx="1"/>
          </p:cNvCxnSpPr>
          <p:nvPr/>
        </p:nvCxnSpPr>
        <p:spPr bwMode="auto">
          <a:xfrm flipV="1">
            <a:off x="7386469" y="4051464"/>
            <a:ext cx="238831" cy="617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31851D2-1276-97D8-D40F-24B6AA2E8762}"/>
              </a:ext>
            </a:extLst>
          </p:cNvPr>
          <p:cNvCxnSpPr>
            <a:cxnSpLocks/>
            <a:endCxn id="25" idx="3"/>
          </p:cNvCxnSpPr>
          <p:nvPr/>
        </p:nvCxnSpPr>
        <p:spPr bwMode="auto">
          <a:xfrm flipH="1" flipV="1">
            <a:off x="5181601" y="4061312"/>
            <a:ext cx="256938" cy="452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02B3A0E2-63E6-00A2-81BE-20F5505435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722" y="1795645"/>
            <a:ext cx="3035300" cy="4191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1222AFD-4B1B-69B4-8B77-8A6A9DE7A952}"/>
              </a:ext>
            </a:extLst>
          </p:cNvPr>
          <p:cNvSpPr txBox="1"/>
          <p:nvPr/>
        </p:nvSpPr>
        <p:spPr>
          <a:xfrm>
            <a:off x="246385" y="3822272"/>
            <a:ext cx="2347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from spin-variable sum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CFA412F-D2D0-127B-9D44-CB23994B2A6C}"/>
              </a:ext>
            </a:extLst>
          </p:cNvPr>
          <p:cNvCxnSpPr>
            <a:cxnSpLocks/>
          </p:cNvCxnSpPr>
          <p:nvPr/>
        </p:nvCxnSpPr>
        <p:spPr bwMode="auto">
          <a:xfrm flipV="1">
            <a:off x="2321841" y="3680039"/>
            <a:ext cx="116559" cy="1765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24C0FA9C-31FC-A51C-FEDB-EEAD7BF0A5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209" y="4486827"/>
            <a:ext cx="7772400" cy="53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27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3AF89-6EAC-19A1-4DBC-4D21A0C68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electron-repulsion integrals are defined in terms of the spatial orbitals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086C93-006C-BE0A-3F22-2346EE806F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526780B-772D-EB1C-A3A2-24D336128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Compare to Mulliken notation for the spin-orbital ERIs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0A6931-FBBC-DCFB-2D24-CEAD4ADF7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276350"/>
            <a:ext cx="5511800" cy="1409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C99C5E-820F-10E4-4EB5-A3258AFA3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348286"/>
            <a:ext cx="5842000" cy="660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C717109-9133-6647-366D-3B95516002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3486150"/>
            <a:ext cx="5842000" cy="66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681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7A2DB-1131-2E28-FA77-47F71883D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do a calculation of the electron-repulsion integrals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7E3098-053F-C2C9-F12C-7560444ADE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C6E133-3446-54A6-CB10-45E08625A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the </a:t>
            </a:r>
            <a:r>
              <a:rPr lang="en-US" i="1" dirty="0"/>
              <a:t>Slater-type orbitals</a:t>
            </a:r>
            <a:r>
              <a:rPr lang="en-US" dirty="0"/>
              <a:t> (STO) as a basis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Compute the integrals</a:t>
            </a:r>
          </a:p>
          <a:p>
            <a:endParaRPr lang="en-US" dirty="0"/>
          </a:p>
          <a:p>
            <a:r>
              <a:rPr lang="en-US" dirty="0"/>
              <a:t>Use one center for both</a:t>
            </a:r>
            <a:br>
              <a:rPr lang="en-US" dirty="0"/>
            </a:br>
            <a:r>
              <a:rPr lang="en-US" dirty="0"/>
              <a:t>orbitals</a:t>
            </a:r>
          </a:p>
          <a:p>
            <a:r>
              <a:rPr lang="en-US" dirty="0"/>
              <a:t>Compare to literature</a:t>
            </a:r>
            <a:br>
              <a:rPr lang="en-US" dirty="0"/>
            </a:br>
            <a:r>
              <a:rPr lang="en-US" dirty="0"/>
              <a:t>for some set of orbitals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A8655C-0BF3-4902-3F99-561F6B24F71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53924" y="2180345"/>
            <a:ext cx="3947076" cy="2954509"/>
          </a:xfrm>
          <a:prstGeom prst="rect">
            <a:avLst/>
          </a:prstGeom>
          <a:ln>
            <a:solidFill>
              <a:srgbClr val="015BBD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CA47737-3767-756C-3905-47D34428CAAB}"/>
              </a:ext>
            </a:extLst>
          </p:cNvPr>
          <p:cNvSpPr txBox="1"/>
          <p:nvPr/>
        </p:nvSpPr>
        <p:spPr>
          <a:xfrm>
            <a:off x="7938208" y="3796026"/>
            <a:ext cx="1191937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1.Kumar, A. &amp; Mishra, P. C. Evaluation of one-</a:t>
            </a:r>
            <a:r>
              <a:rPr lang="en-US" sz="900" dirty="0" err="1"/>
              <a:t>centre</a:t>
            </a:r>
            <a:r>
              <a:rPr lang="en-US" sz="900" dirty="0"/>
              <a:t> electron interaction integrals over slater type atomic orbitals. </a:t>
            </a:r>
            <a:r>
              <a:rPr lang="en-US" sz="900" i="1" dirty="0" err="1"/>
              <a:t>Pramana</a:t>
            </a:r>
            <a:r>
              <a:rPr lang="en-US" sz="900" dirty="0"/>
              <a:t> </a:t>
            </a:r>
            <a:r>
              <a:rPr lang="en-US" sz="900" b="1" dirty="0"/>
              <a:t>29</a:t>
            </a:r>
            <a:r>
              <a:rPr lang="en-US" sz="900" dirty="0"/>
              <a:t>, 385–390 (1987).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249F5A-01D8-74C4-0B16-DDD78C369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47907"/>
            <a:ext cx="6007100" cy="723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DDA584E-A837-6624-2863-2EF4788C8864}"/>
              </a:ext>
            </a:extLst>
          </p:cNvPr>
          <p:cNvSpPr txBox="1"/>
          <p:nvPr/>
        </p:nvSpPr>
        <p:spPr>
          <a:xfrm>
            <a:off x="1161263" y="2607617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/>
              <a:t>J</a:t>
            </a:r>
            <a:r>
              <a:rPr lang="en-US" baseline="-25000" dirty="0" err="1"/>
              <a:t>i,j</a:t>
            </a:r>
            <a:r>
              <a:rPr lang="en-US" dirty="0"/>
              <a:t>,    </a:t>
            </a:r>
            <a:r>
              <a:rPr lang="en-US" i="1" dirty="0" err="1"/>
              <a:t>K</a:t>
            </a:r>
            <a:r>
              <a:rPr lang="en-US" baseline="-25000" dirty="0" err="1"/>
              <a:t>i,j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25462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4751F-E8F9-AE5E-25DF-D12948C2A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 are the formulas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22C7F-63EB-848B-C2F2-994178601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47146"/>
            <a:ext cx="8763000" cy="417195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C45072-4915-C550-2BE4-B66944C787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ECEA51-0B9A-34A5-D7C0-3872DE297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13" y="2666103"/>
            <a:ext cx="4612572" cy="11797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5685CF-844D-36D4-F677-7CC6C80CA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54" y="854651"/>
            <a:ext cx="6007100" cy="723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8C800E-AA9D-93E9-267E-5627DCE06AE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724" y="1615549"/>
            <a:ext cx="3947076" cy="2954509"/>
          </a:xfrm>
          <a:prstGeom prst="rect">
            <a:avLst/>
          </a:prstGeom>
          <a:ln>
            <a:solidFill>
              <a:srgbClr val="015BBD"/>
            </a:solidFill>
          </a:ln>
        </p:spPr>
      </p:pic>
    </p:spTree>
    <p:extLst>
      <p:ext uri="{BB962C8B-B14F-4D97-AF65-F5344CB8AC3E}">
        <p14:creationId xmlns:p14="http://schemas.microsoft.com/office/powerpoint/2010/main" val="2418462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4751F-E8F9-AE5E-25DF-D12948C2A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 are some hints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22C7F-63EB-848B-C2F2-994178601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47146"/>
            <a:ext cx="8763000" cy="417195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Use spherical coordinates</a:t>
            </a:r>
          </a:p>
          <a:p>
            <a:endParaRPr lang="en-US" dirty="0"/>
          </a:p>
          <a:p>
            <a:r>
              <a:rPr lang="en-US" dirty="0"/>
              <a:t>Use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NIntegrate</a:t>
            </a:r>
            <a:r>
              <a:rPr lang="en-US" dirty="0"/>
              <a:t>, with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Method -&gt;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MonteCarlo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C45072-4915-C550-2BE4-B66944C787F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F19D72-D1DF-9879-6B75-EE365B3C2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886" y="4019550"/>
            <a:ext cx="7404100" cy="317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ECEA51-0B9A-34A5-D7C0-3872DE297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54" y="1835097"/>
            <a:ext cx="5511800" cy="140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5685CF-844D-36D4-F677-7CC6C80CA5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854" y="854651"/>
            <a:ext cx="60071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850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FA1F1-27D7-0E5F-C94B-B47842FF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344EE-1EB7-4912-3B3B-109EFBD31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 Neue" panose="02000503000000020004" pitchFamily="2" charset="0"/>
              </a:rPr>
              <a:t>Autschbach Secs. </a:t>
            </a:r>
            <a:r>
              <a:rPr lang="en-US" dirty="0">
                <a:latin typeface="Helvetica Neue" panose="02000503000000020004" pitchFamily="2" charset="0"/>
              </a:rPr>
              <a:t>8.3., 8.4, 8.5</a:t>
            </a:r>
          </a:p>
          <a:p>
            <a:r>
              <a:rPr lang="en-US" dirty="0">
                <a:effectLst/>
                <a:latin typeface="Helvetica Neue" panose="02000503000000020004" pitchFamily="2" charset="0"/>
                <a:hlinkClick r:id="rId2"/>
              </a:rPr>
              <a:t>TMP Chem</a:t>
            </a:r>
            <a:r>
              <a:rPr lang="en-US" dirty="0">
                <a:effectLst/>
                <a:latin typeface="Helvetica Neue" panose="02000503000000020004" pitchFamily="2" charset="0"/>
              </a:rPr>
              <a:t>, Lectures </a:t>
            </a:r>
            <a:r>
              <a:rPr lang="en-US" dirty="0">
                <a:latin typeface="Helvetica Neue" panose="02000503000000020004" pitchFamily="2" charset="0"/>
              </a:rPr>
              <a:t>4.22</a:t>
            </a:r>
            <a:endParaRPr lang="en-US" dirty="0">
              <a:effectLst/>
              <a:latin typeface="Helvetica Neue" panose="02000503000000020004" pitchFamily="2" charset="0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889699-823C-83E4-4AD5-A72BB29ABA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02289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29689</TotalTime>
  <Words>283</Words>
  <Application>Microsoft Macintosh PowerPoint</Application>
  <PresentationFormat>On-screen Show (16:9)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Comic Sans MS</vt:lpstr>
      <vt:lpstr>Courier New</vt:lpstr>
      <vt:lpstr>Helvetica</vt:lpstr>
      <vt:lpstr>Helvetica Neue</vt:lpstr>
      <vt:lpstr>Times New Roman</vt:lpstr>
      <vt:lpstr>UB Blue Bar</vt:lpstr>
      <vt:lpstr>Lecture 6 Calculating Energies</vt:lpstr>
      <vt:lpstr>We developed Hartree-Fock theory in terms of spin-orbitals</vt:lpstr>
      <vt:lpstr>Hartree-Fock can instead be developed using spatial orbitals, with spin handled explicitly</vt:lpstr>
      <vt:lpstr>We end up with coupled Hartree-Fock formulas for each spin state</vt:lpstr>
      <vt:lpstr>The electron-repulsion integrals are defined in terms of the spatial orbitals</vt:lpstr>
      <vt:lpstr>Let’s do a calculation of the electron-repulsion integrals</vt:lpstr>
      <vt:lpstr>Here are the formulas</vt:lpstr>
      <vt:lpstr>Here are some hints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4 Hartree-Fock Theory</dc:title>
  <dc:creator>Microsoft Office User</dc:creator>
  <cp:lastModifiedBy>Microsoft Office User</cp:lastModifiedBy>
  <cp:revision>77</cp:revision>
  <dcterms:created xsi:type="dcterms:W3CDTF">2024-01-30T19:03:16Z</dcterms:created>
  <dcterms:modified xsi:type="dcterms:W3CDTF">2024-02-27T01:29:33Z</dcterms:modified>
</cp:coreProperties>
</file>