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86" r:id="rId2"/>
    <p:sldId id="487" r:id="rId3"/>
    <p:sldId id="500" r:id="rId4"/>
    <p:sldId id="506" r:id="rId5"/>
    <p:sldId id="507" r:id="rId6"/>
    <p:sldId id="508" r:id="rId7"/>
    <p:sldId id="509" r:id="rId8"/>
    <p:sldId id="501" r:id="rId9"/>
    <p:sldId id="532" r:id="rId10"/>
    <p:sldId id="531" r:id="rId11"/>
    <p:sldId id="504" r:id="rId12"/>
    <p:sldId id="530" r:id="rId13"/>
    <p:sldId id="505" r:id="rId14"/>
    <p:sldId id="529" r:id="rId15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BBC"/>
    <a:srgbClr val="015BBD"/>
    <a:srgbClr val="FF6600"/>
    <a:srgbClr val="009900"/>
    <a:srgbClr val="3299FF"/>
    <a:srgbClr val="99FFCC"/>
    <a:srgbClr val="FF3300"/>
    <a:srgbClr val="FF0000"/>
    <a:srgbClr val="666699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6405" autoAdjust="0"/>
  </p:normalViewPr>
  <p:slideViewPr>
    <p:cSldViewPr>
      <p:cViewPr varScale="1">
        <p:scale>
          <a:sx n="169" d="100"/>
          <a:sy n="169" d="100"/>
        </p:scale>
        <p:origin x="320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38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playlist?list=PLm8ZSArAXicIijiVIx0yfk2ZOK-16ycji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7</a:t>
            </a:r>
            <a:br>
              <a:rPr lang="en-US" dirty="0"/>
            </a:br>
            <a:r>
              <a:rPr lang="en-US" dirty="0"/>
              <a:t>Hartree-Fock Calculations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Basis sets; matrix form of Hartree-Fock equation; solution workflow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F5383-30C9-E56A-2436-9FD2404C4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895350"/>
          </a:xfrm>
        </p:spPr>
        <p:txBody>
          <a:bodyPr/>
          <a:lstStyle/>
          <a:p>
            <a:r>
              <a:rPr lang="en-US" dirty="0"/>
              <a:t>Gaussians have the wrong shape at the origin. </a:t>
            </a:r>
            <a:r>
              <a:rPr lang="en-US" i="1" dirty="0"/>
              <a:t>Contracted sets</a:t>
            </a:r>
            <a:r>
              <a:rPr lang="en-US" dirty="0"/>
              <a:t> are used to mimic STO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ECC457-E622-0125-E4F6-418020F051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A6520E-C1C5-E5BC-EA18-D90D480D8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They also decay too fast for </a:t>
            </a:r>
            <a:r>
              <a:rPr lang="en-US" i="1" dirty="0"/>
              <a:t>r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∞ </a:t>
            </a:r>
          </a:p>
          <a:p>
            <a:r>
              <a:rPr lang="en-US" dirty="0"/>
              <a:t>Several Gaussians added in a fixed way define a new basis function</a:t>
            </a:r>
          </a:p>
          <a:p>
            <a:r>
              <a:rPr lang="en-US" dirty="0"/>
              <a:t>These are called </a:t>
            </a:r>
            <a:br>
              <a:rPr lang="en-US" dirty="0"/>
            </a:br>
            <a:r>
              <a:rPr lang="en-US" dirty="0"/>
              <a:t>contracted basis functions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7ECBCB-B01E-3D1A-1691-DD07B3CCFFC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5800" y="2253192"/>
            <a:ext cx="4267200" cy="282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90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B95CF-4BF4-7890-10A4-BB6C5683C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895350"/>
          </a:xfrm>
        </p:spPr>
        <p:txBody>
          <a:bodyPr/>
          <a:lstStyle/>
          <a:p>
            <a:r>
              <a:rPr lang="en-US" dirty="0"/>
              <a:t>Inserting basis-set expansion for orbitals in HF equation yields the </a:t>
            </a:r>
            <a:r>
              <a:rPr lang="en-US" i="1" dirty="0" err="1"/>
              <a:t>Roothaan</a:t>
            </a:r>
            <a:r>
              <a:rPr lang="en-US" i="1" dirty="0"/>
              <a:t>-Hall</a:t>
            </a:r>
            <a:r>
              <a:rPr lang="en-US" dirty="0"/>
              <a:t> equation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B2F621-9A39-1253-5EFE-C7555C4FF5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7609D6-E42B-8EA3-17EC-8047F5AD0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This is a generalized eigenvalue equation</a:t>
            </a:r>
          </a:p>
          <a:p>
            <a:r>
              <a:rPr lang="en-US" i="1" dirty="0"/>
              <a:t>F </a:t>
            </a:r>
            <a:r>
              <a:rPr lang="en-US" dirty="0"/>
              <a:t>is the </a:t>
            </a:r>
            <a:r>
              <a:rPr lang="en-US" i="1" dirty="0"/>
              <a:t>Fock matrix</a:t>
            </a:r>
          </a:p>
          <a:p>
            <a:endParaRPr lang="en-US" i="1" dirty="0"/>
          </a:p>
          <a:p>
            <a:r>
              <a:rPr lang="en-US" i="1" dirty="0"/>
              <a:t>P</a:t>
            </a:r>
            <a:r>
              <a:rPr lang="el-GR" i="1" baseline="30000" dirty="0"/>
              <a:t>σ</a:t>
            </a:r>
            <a:r>
              <a:rPr lang="en-US" i="1" baseline="30000" dirty="0"/>
              <a:t> </a:t>
            </a:r>
            <a:r>
              <a:rPr lang="en-US" dirty="0"/>
              <a:t> is the </a:t>
            </a:r>
            <a:r>
              <a:rPr lang="en-US" i="1" dirty="0"/>
              <a:t>spin-</a:t>
            </a:r>
            <a:r>
              <a:rPr lang="el-GR" i="1" dirty="0"/>
              <a:t>σ</a:t>
            </a:r>
            <a:r>
              <a:rPr lang="en-US" i="1" dirty="0"/>
              <a:t> density matrix</a:t>
            </a:r>
          </a:p>
          <a:p>
            <a:endParaRPr lang="en-US" i="1" dirty="0"/>
          </a:p>
          <a:p>
            <a:r>
              <a:rPr lang="en-US" i="1" dirty="0"/>
              <a:t>S</a:t>
            </a:r>
            <a:r>
              <a:rPr lang="en-US" dirty="0"/>
              <a:t> is the </a:t>
            </a:r>
            <a:r>
              <a:rPr lang="en-US" i="1" dirty="0"/>
              <a:t>overlap matrix,</a:t>
            </a:r>
          </a:p>
          <a:p>
            <a:endParaRPr lang="en-US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4A0BA8-59BE-7FBB-4ECE-4370D5AC35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120902"/>
            <a:ext cx="1905000" cy="3175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BB7EDEC-8E5F-E18C-DA39-847FF090F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057402"/>
            <a:ext cx="1943100" cy="381000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07A5BADA-8845-5F56-814E-8F0CD31B96EC}"/>
              </a:ext>
            </a:extLst>
          </p:cNvPr>
          <p:cNvSpPr/>
          <p:nvPr/>
        </p:nvSpPr>
        <p:spPr bwMode="auto">
          <a:xfrm>
            <a:off x="3009900" y="1136650"/>
            <a:ext cx="876300" cy="2921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86DFD8-787B-7BE3-58AA-2FBA4C4C9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" y="2712813"/>
            <a:ext cx="7772400" cy="6515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63B234-BB5D-78B2-22DB-7D064EA907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050" y="3857625"/>
            <a:ext cx="4203700" cy="609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921A7A-3F98-B561-F158-AB23D267CD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9700" y="4467225"/>
            <a:ext cx="1765300" cy="342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C66280-AB55-4B89-91D5-BC6A8B03F897}"/>
              </a:ext>
            </a:extLst>
          </p:cNvPr>
          <p:cNvSpPr txBox="1"/>
          <p:nvPr/>
        </p:nvSpPr>
        <p:spPr>
          <a:xfrm>
            <a:off x="4346162" y="2341032"/>
            <a:ext cx="756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7707443-0667-1A70-AB1B-79365C1AFCF9}"/>
              </a:ext>
            </a:extLst>
          </p:cNvPr>
          <p:cNvCxnSpPr>
            <a:cxnSpLocks/>
          </p:cNvCxnSpPr>
          <p:nvPr/>
        </p:nvCxnSpPr>
        <p:spPr bwMode="auto">
          <a:xfrm flipH="1">
            <a:off x="4572000" y="2571750"/>
            <a:ext cx="76200" cy="1733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C00620F-F3B1-8756-476C-B793338B6F69}"/>
              </a:ext>
            </a:extLst>
          </p:cNvPr>
          <p:cNvSpPr txBox="1"/>
          <p:nvPr/>
        </p:nvSpPr>
        <p:spPr>
          <a:xfrm>
            <a:off x="4724400" y="3545311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Fock matrix depends on coefficients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D0AA81C-5F80-6AEB-5783-92E4AD3545F7}"/>
              </a:ext>
            </a:extLst>
          </p:cNvPr>
          <p:cNvCxnSpPr>
            <a:cxnSpLocks/>
          </p:cNvCxnSpPr>
          <p:nvPr/>
        </p:nvCxnSpPr>
        <p:spPr bwMode="auto">
          <a:xfrm flipH="1">
            <a:off x="4950238" y="3776029"/>
            <a:ext cx="76200" cy="1733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BD25885-5C89-576F-CACE-300D18EFCBC3}"/>
              </a:ext>
            </a:extLst>
          </p:cNvPr>
          <p:cNvGrpSpPr/>
          <p:nvPr/>
        </p:nvGrpSpPr>
        <p:grpSpPr>
          <a:xfrm>
            <a:off x="6742177" y="1060468"/>
            <a:ext cx="2173223" cy="1454089"/>
            <a:chOff x="6742177" y="1060468"/>
            <a:chExt cx="2173223" cy="145408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8AF008B-4FE6-6826-D9B0-4F847AF4463E}"/>
                </a:ext>
              </a:extLst>
            </p:cNvPr>
            <p:cNvSpPr txBox="1"/>
            <p:nvPr/>
          </p:nvSpPr>
          <p:spPr>
            <a:xfrm>
              <a:off x="7086600" y="1060468"/>
              <a:ext cx="16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Coefficient matrix, </a:t>
              </a:r>
              <a:r>
                <a:rPr lang="en-US" sz="12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2E6E453-B84D-3B68-9808-A53C50DEFF74}"/>
                </a:ext>
              </a:extLst>
            </p:cNvPr>
            <p:cNvSpPr txBox="1"/>
            <p:nvPr/>
          </p:nvSpPr>
          <p:spPr>
            <a:xfrm>
              <a:off x="7315200" y="2237558"/>
              <a:ext cx="16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ϕ</a:t>
              </a:r>
              <a:r>
                <a:rPr lang="en-US" sz="12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</a:t>
              </a:r>
              <a:r>
                <a:rPr lang="el-GR" sz="12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ϕ</a:t>
              </a:r>
              <a:r>
                <a:rPr lang="en-US" sz="1200" i="1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…     </a:t>
              </a:r>
              <a:r>
                <a:rPr lang="el-GR" sz="12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ϕ</a:t>
              </a:r>
              <a:r>
                <a:rPr lang="en-US" sz="1200" i="1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486FE7A-5D1F-02DD-0BDB-FD5AE7F6E107}"/>
                </a:ext>
              </a:extLst>
            </p:cNvPr>
            <p:cNvSpPr txBox="1"/>
            <p:nvPr/>
          </p:nvSpPr>
          <p:spPr>
            <a:xfrm>
              <a:off x="6742177" y="1356117"/>
              <a:ext cx="42062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𝝌</a:t>
              </a:r>
              <a:r>
                <a:rPr lang="en-US" sz="12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  <a:p>
              <a:endPara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𝝌</a:t>
              </a:r>
              <a:r>
                <a:rPr lang="en-US" sz="1200" i="1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…</a:t>
              </a:r>
            </a:p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𝝌</a:t>
              </a:r>
              <a:r>
                <a:rPr lang="en-US" sz="1200" i="1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AE24771-CECE-69E2-8D79-7926BC2D7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98352" y="1388856"/>
              <a:ext cx="1658297" cy="896377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2E774D4C-CAAA-A810-8043-B6637C7424DD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EAEAEA"/>
              </a:clrFrom>
              <a:clrTo>
                <a:srgbClr val="EAEA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2488" y="3136638"/>
            <a:ext cx="386265" cy="21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590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F5849-BD95-29EE-232B-120DEDF31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Roothaan-Hall equation FC=SC</a:t>
            </a:r>
            <a:r>
              <a:rPr lang="el-GR" dirty="0"/>
              <a:t>ε</a:t>
            </a:r>
            <a:r>
              <a:rPr lang="en-US" dirty="0"/>
              <a:t>  can be solved by finding the zeros of a determinant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6BDFA9-AC47-F2AF-B77D-A9EEEE21AE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935FAF3-305E-C03B-4844-523A1EF64D33}"/>
              </a:ext>
            </a:extLst>
          </p:cNvPr>
          <p:cNvGrpSpPr/>
          <p:nvPr/>
        </p:nvGrpSpPr>
        <p:grpSpPr>
          <a:xfrm>
            <a:off x="-33472" y="1024809"/>
            <a:ext cx="9164247" cy="813816"/>
            <a:chOff x="0" y="1649608"/>
            <a:chExt cx="9164247" cy="81381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A9EDD33-AF18-D7F8-DE5E-D95327D084F3}"/>
                </a:ext>
              </a:extLst>
            </p:cNvPr>
            <p:cNvGrpSpPr/>
            <p:nvPr/>
          </p:nvGrpSpPr>
          <p:grpSpPr>
            <a:xfrm>
              <a:off x="0" y="1649608"/>
              <a:ext cx="9164247" cy="813816"/>
              <a:chOff x="0" y="1649608"/>
              <a:chExt cx="9164247" cy="813816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38C287AE-B2E7-C52D-029A-15D140DA1B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094399" y="1650619"/>
                <a:ext cx="1069848" cy="811795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A7948368-B8B1-2F11-5346-38C04B1D52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30369" y="1649608"/>
                <a:ext cx="2522831" cy="813816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5231DA2F-6842-390D-ED34-6FDBA7338C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21577" y="1649608"/>
                <a:ext cx="1664623" cy="813816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B0B0EF1-4DEA-5484-8AA5-10B074AF8C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1649608"/>
                <a:ext cx="2280381" cy="813816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D961A83-4E62-6BD1-85B1-ED7728000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77000" y="1649608"/>
                <a:ext cx="1664623" cy="813816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88121E5-1951-B7F3-24C7-43CD5E37A71C}"/>
                </a:ext>
              </a:extLst>
            </p:cNvPr>
            <p:cNvSpPr txBox="1"/>
            <p:nvPr/>
          </p:nvSpPr>
          <p:spPr>
            <a:xfrm>
              <a:off x="3810000" y="1875026"/>
              <a:ext cx="228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=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0C9C40B-46AB-020C-C7CA-D75EFE2A9E2D}"/>
              </a:ext>
            </a:extLst>
          </p:cNvPr>
          <p:cNvSpPr txBox="1"/>
          <p:nvPr/>
        </p:nvSpPr>
        <p:spPr>
          <a:xfrm>
            <a:off x="2824385" y="906256"/>
            <a:ext cx="483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648615-675E-4714-0218-4BDBF18B90D2}"/>
              </a:ext>
            </a:extLst>
          </p:cNvPr>
          <p:cNvSpPr txBox="1"/>
          <p:nvPr/>
        </p:nvSpPr>
        <p:spPr>
          <a:xfrm>
            <a:off x="1027662" y="906256"/>
            <a:ext cx="483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362FD2-7F7A-495E-4430-64668D6EFA53}"/>
              </a:ext>
            </a:extLst>
          </p:cNvPr>
          <p:cNvSpPr txBox="1"/>
          <p:nvPr/>
        </p:nvSpPr>
        <p:spPr>
          <a:xfrm>
            <a:off x="5200827" y="895350"/>
            <a:ext cx="483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F7FF46-27F5-C4C3-90FE-10F93E34A8D1}"/>
              </a:ext>
            </a:extLst>
          </p:cNvPr>
          <p:cNvSpPr txBox="1"/>
          <p:nvPr/>
        </p:nvSpPr>
        <p:spPr>
          <a:xfrm>
            <a:off x="7197748" y="886331"/>
            <a:ext cx="483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A5D683-091C-801D-1FC8-5B272E116FC0}"/>
              </a:ext>
            </a:extLst>
          </p:cNvPr>
          <p:cNvSpPr txBox="1"/>
          <p:nvPr/>
        </p:nvSpPr>
        <p:spPr>
          <a:xfrm>
            <a:off x="8488295" y="865525"/>
            <a:ext cx="483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sz="28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CEFBDB-8F3A-F872-29D1-CA5198830099}"/>
              </a:ext>
            </a:extLst>
          </p:cNvPr>
          <p:cNvSpPr txBox="1"/>
          <p:nvPr/>
        </p:nvSpPr>
        <p:spPr>
          <a:xfrm>
            <a:off x="-5764" y="1951523"/>
            <a:ext cx="5690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column of </a:t>
            </a:r>
            <a:r>
              <a:rPr lang="en-US" sz="18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one </a:t>
            </a:r>
            <a:r>
              <a:rPr lang="el-GR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represents all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BD15028-D9C0-CF01-9779-23BBDD09E819}"/>
              </a:ext>
            </a:extLst>
          </p:cNvPr>
          <p:cNvGrpSpPr/>
          <p:nvPr/>
        </p:nvGrpSpPr>
        <p:grpSpPr>
          <a:xfrm>
            <a:off x="93807" y="2419350"/>
            <a:ext cx="4758981" cy="814127"/>
            <a:chOff x="93807" y="2536459"/>
            <a:chExt cx="4758981" cy="81412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B06A2A4D-E076-F161-C872-5E6BFEBBB5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39937" y="2540451"/>
              <a:ext cx="438912" cy="809825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EF5BA56-B0C5-34C2-7DB9-4D59F29123F8}"/>
                </a:ext>
              </a:extLst>
            </p:cNvPr>
            <p:cNvSpPr txBox="1"/>
            <p:nvPr/>
          </p:nvSpPr>
          <p:spPr>
            <a:xfrm>
              <a:off x="2217333" y="2743312"/>
              <a:ext cx="228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=</a:t>
              </a:r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73B12721-17B6-C337-15EE-816BF06D7E0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807" y="2536459"/>
              <a:ext cx="1646130" cy="813817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811771A5-545C-DEC4-32A8-6B76D3A7BF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33088" y="2540451"/>
              <a:ext cx="438912" cy="809825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313876A-B058-C09A-EE75-8A527683052F}"/>
                </a:ext>
              </a:extLst>
            </p:cNvPr>
            <p:cNvSpPr txBox="1"/>
            <p:nvPr/>
          </p:nvSpPr>
          <p:spPr>
            <a:xfrm>
              <a:off x="4496659" y="2690059"/>
              <a:ext cx="3561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800" dirty="0"/>
                <a:t>ε</a:t>
              </a:r>
              <a:r>
                <a:rPr lang="en-US" sz="1800" i="1" baseline="-25000" dirty="0"/>
                <a:t>i</a:t>
              </a:r>
              <a:r>
                <a:rPr lang="en-US" sz="1800" dirty="0"/>
                <a:t> 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77E48761-0B9E-928D-C141-975811C4D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13291" y="2536770"/>
              <a:ext cx="1590640" cy="813816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97A0A50-47CA-68BB-59CB-B88FC26B0239}"/>
              </a:ext>
            </a:extLst>
          </p:cNvPr>
          <p:cNvGrpSpPr/>
          <p:nvPr/>
        </p:nvGrpSpPr>
        <p:grpSpPr>
          <a:xfrm>
            <a:off x="93807" y="4012616"/>
            <a:ext cx="4935393" cy="839844"/>
            <a:chOff x="65215" y="3520835"/>
            <a:chExt cx="4787572" cy="814690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8D41809-31DD-412D-8C39-686CB4299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215" y="3520835"/>
              <a:ext cx="3692998" cy="813816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4B72336D-01C8-C00F-DE3B-AB470E497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41419" y="3525700"/>
              <a:ext cx="438912" cy="809825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0366602-E3DF-18D9-CDB1-6F1704E61DCF}"/>
                </a:ext>
              </a:extLst>
            </p:cNvPr>
            <p:cNvSpPr txBox="1"/>
            <p:nvPr/>
          </p:nvSpPr>
          <p:spPr>
            <a:xfrm>
              <a:off x="4180330" y="3718581"/>
              <a:ext cx="6724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= 0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7D5BBF89-00E1-1181-F1C7-D61FF9B296F8}"/>
              </a:ext>
            </a:extLst>
          </p:cNvPr>
          <p:cNvSpPr txBox="1"/>
          <p:nvPr/>
        </p:nvSpPr>
        <p:spPr>
          <a:xfrm>
            <a:off x="5024584" y="1997910"/>
            <a:ext cx="418646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Nontrivial solution requires determinant of this matrix is zero</a:t>
            </a:r>
          </a:p>
          <a:p>
            <a:endParaRPr lang="en-US" sz="1800" dirty="0">
              <a:solidFill>
                <a:srgbClr val="015B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Presents an </a:t>
            </a:r>
            <a:r>
              <a:rPr lang="en-US" sz="18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baseline="300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-order polynomial in </a:t>
            </a:r>
            <a:r>
              <a:rPr lang="el-GR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solution yields the </a:t>
            </a:r>
            <a:r>
              <a:rPr lang="en-US" sz="18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energies</a:t>
            </a:r>
          </a:p>
          <a:p>
            <a:endParaRPr lang="en-US" sz="1800" dirty="0">
              <a:solidFill>
                <a:srgbClr val="015B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</a:t>
            </a:r>
            <a:r>
              <a:rPr lang="el-GR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n-US" sz="1800" i="1" baseline="-250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basis coefficients are found by setting </a:t>
            </a:r>
            <a:r>
              <a:rPr lang="en-US" sz="1800" i="1" dirty="0" err="1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800" i="1" baseline="-25000" dirty="0" err="1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baseline="-25000" dirty="0" err="1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800" i="1" baseline="-25000" dirty="0" err="1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800" baseline="-250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 and solving </a:t>
            </a:r>
            <a:r>
              <a:rPr lang="en-US" sz="18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N-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equations, then normalizing </a:t>
            </a:r>
          </a:p>
          <a:p>
            <a:endParaRPr lang="en-US" sz="1800" dirty="0">
              <a:solidFill>
                <a:srgbClr val="015B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basis functions yields up to </a:t>
            </a:r>
            <a:r>
              <a:rPr lang="en-US" sz="1800" i="1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orbitals </a:t>
            </a:r>
            <a:endParaRPr lang="en-US" sz="1800" i="1" dirty="0">
              <a:solidFill>
                <a:srgbClr val="015BB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3518355-346E-CB4B-12F9-4490FE16BFA5}"/>
              </a:ext>
            </a:extLst>
          </p:cNvPr>
          <p:cNvCxnSpPr>
            <a:cxnSpLocks/>
          </p:cNvCxnSpPr>
          <p:nvPr/>
        </p:nvCxnSpPr>
        <p:spPr bwMode="auto">
          <a:xfrm flipH="1">
            <a:off x="3612182" y="2570550"/>
            <a:ext cx="1874218" cy="14223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15BBC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BB5C008-F382-680F-B46E-FE7DD87C3233}"/>
              </a:ext>
            </a:extLst>
          </p:cNvPr>
          <p:cNvSpPr txBox="1"/>
          <p:nvPr/>
        </p:nvSpPr>
        <p:spPr>
          <a:xfrm>
            <a:off x="-5765" y="3495802"/>
            <a:ext cx="5690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Gather terms to left-hand side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A9DD915-A520-E97B-4759-CC56B0E517AB}"/>
              </a:ext>
            </a:extLst>
          </p:cNvPr>
          <p:cNvSpPr txBox="1"/>
          <p:nvPr/>
        </p:nvSpPr>
        <p:spPr>
          <a:xfrm>
            <a:off x="3133344" y="4866450"/>
            <a:ext cx="1438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“Secular equation”</a:t>
            </a:r>
          </a:p>
        </p:txBody>
      </p:sp>
    </p:spTree>
    <p:extLst>
      <p:ext uri="{BB962C8B-B14F-4D97-AF65-F5344CB8AC3E}">
        <p14:creationId xmlns:p14="http://schemas.microsoft.com/office/powerpoint/2010/main" val="2513933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7DACA-583D-62E9-F5AA-5F52B9CCD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to solve for the optimal orbitals in Hartree-Fock self-consistent field treatment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A5CC50-210A-ABBD-E980-C57CBEBA90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35FF01-1C09-76D8-099B-D9FDB8734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Specify molecule and basis:</a:t>
            </a:r>
          </a:p>
          <a:p>
            <a:r>
              <a:rPr lang="en-US" dirty="0"/>
              <a:t>Calculate integrals:</a:t>
            </a:r>
          </a:p>
          <a:p>
            <a:r>
              <a:rPr lang="en-US" dirty="0"/>
              <a:t>Guess coefficients, </a:t>
            </a:r>
            <a:r>
              <a:rPr lang="en-US" i="1" dirty="0"/>
              <a:t>C, </a:t>
            </a:r>
            <a:r>
              <a:rPr lang="en-US" dirty="0"/>
              <a:t>compute </a:t>
            </a:r>
            <a:r>
              <a:rPr lang="en-US" i="1" dirty="0"/>
              <a:t>P </a:t>
            </a:r>
            <a:r>
              <a:rPr lang="en-US" dirty="0"/>
              <a:t>and </a:t>
            </a:r>
            <a:r>
              <a:rPr lang="en-US" i="1" dirty="0"/>
              <a:t>F</a:t>
            </a:r>
          </a:p>
          <a:p>
            <a:r>
              <a:rPr lang="en-US" dirty="0"/>
              <a:t>Solve for </a:t>
            </a:r>
            <a:r>
              <a:rPr lang="en-US" i="1" dirty="0"/>
              <a:t>C </a:t>
            </a:r>
            <a:r>
              <a:rPr lang="en-US" dirty="0"/>
              <a:t>from HF matrix equation</a:t>
            </a:r>
          </a:p>
          <a:p>
            <a:r>
              <a:rPr lang="en-US" dirty="0"/>
              <a:t>Compare to previous iteration, repeat to convergence</a:t>
            </a:r>
          </a:p>
          <a:p>
            <a:r>
              <a:rPr lang="en-US" dirty="0"/>
              <a:t>Energy is given by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16CC74-FBEC-6275-F88B-1F00090CA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31316"/>
            <a:ext cx="2565400" cy="342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C85FCA-C64B-6C35-C48F-8CE13AC55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674292"/>
            <a:ext cx="2070100" cy="342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62A396-B6BA-D3FC-B8F5-7E1A8E41CD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7700" y="1814357"/>
            <a:ext cx="2070100" cy="3001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7900C8-4FDD-5643-7239-B6438BFE44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4732" y="2151341"/>
            <a:ext cx="2703068" cy="284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E8953A-D974-BE04-7A58-9BBCB1747F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1266" y="2809646"/>
            <a:ext cx="1905000" cy="3175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18CFFC-5584-133D-EB5C-C448E5A225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100" y="4448765"/>
            <a:ext cx="7772400" cy="628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837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  <a:latin typeface="Helvetica Neue" panose="02000503000000020004" pitchFamily="2" charset="0"/>
              </a:rPr>
              <a:t>Autschbach Secs. </a:t>
            </a:r>
            <a:r>
              <a:rPr lang="en-US" dirty="0">
                <a:latin typeface="Helvetica Neue" panose="02000503000000020004" pitchFamily="2" charset="0"/>
              </a:rPr>
              <a:t>9.2, 9.3, 9.4, 9.5</a:t>
            </a:r>
          </a:p>
          <a:p>
            <a:r>
              <a:rPr lang="en-US" dirty="0">
                <a:effectLst/>
                <a:latin typeface="Helvetica Neue" panose="02000503000000020004" pitchFamily="2" charset="0"/>
                <a:hlinkClick r:id="rId2"/>
              </a:rPr>
              <a:t>TMP Chem</a:t>
            </a:r>
            <a:r>
              <a:rPr lang="en-US" dirty="0">
                <a:effectLst/>
                <a:latin typeface="Helvetica Neue" panose="02000503000000020004" pitchFamily="2" charset="0"/>
              </a:rPr>
              <a:t>, Lectures 4.23, 4.24, 4.25, 4.26, 4.27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0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4EDE040-FD1F-8551-BB23-DBB6FEE60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895350"/>
          </a:xfrm>
        </p:spPr>
        <p:txBody>
          <a:bodyPr/>
          <a:lstStyle/>
          <a:p>
            <a:r>
              <a:rPr lang="en-US" dirty="0"/>
              <a:t>Hartree-Fock results from applying the variational principle to a Slater-determinant wavefunction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E585B-BFB4-DD2D-D7F6-338D06B025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71550"/>
            <a:ext cx="8839200" cy="4171950"/>
          </a:xfrm>
        </p:spPr>
        <p:txBody>
          <a:bodyPr/>
          <a:lstStyle/>
          <a:p>
            <a:r>
              <a:rPr lang="en-US" dirty="0"/>
              <a:t>The unknowns are the atomic orbitals, </a:t>
            </a:r>
            <a:r>
              <a:rPr lang="el-GR" i="1" dirty="0"/>
              <a:t>ϕ</a:t>
            </a:r>
            <a:r>
              <a:rPr lang="en-US" i="1" baseline="-25000" dirty="0"/>
              <a:t>i,</a:t>
            </a:r>
            <a:r>
              <a:rPr lang="el-GR" i="1" baseline="-25000" dirty="0"/>
              <a:t>σ</a:t>
            </a:r>
            <a:r>
              <a:rPr lang="en-US" dirty="0"/>
              <a:t>   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Coupled set of </a:t>
            </a:r>
            <a:r>
              <a:rPr lang="en-US" dirty="0" err="1"/>
              <a:t>integro</a:t>
            </a:r>
            <a:r>
              <a:rPr lang="en-US" dirty="0"/>
              <a:t>-differential equations for each orbital</a:t>
            </a:r>
          </a:p>
          <a:p>
            <a:pPr lvl="1"/>
            <a:r>
              <a:rPr lang="en-US" dirty="0"/>
              <a:t>self-consistent solution is needed</a:t>
            </a:r>
          </a:p>
          <a:p>
            <a:pPr lvl="1"/>
            <a:r>
              <a:rPr lang="en-US" dirty="0"/>
              <a:t>explicit solution for </a:t>
            </a:r>
            <a:r>
              <a:rPr lang="el-GR" i="1" dirty="0"/>
              <a:t>ϕ</a:t>
            </a:r>
            <a:r>
              <a:rPr lang="en-US" i="1" baseline="-25000" dirty="0"/>
              <a:t>i,</a:t>
            </a:r>
            <a:r>
              <a:rPr lang="el-GR" i="1" baseline="-25000" dirty="0"/>
              <a:t>σ</a:t>
            </a:r>
            <a:r>
              <a:rPr lang="en-US" dirty="0"/>
              <a:t>(</a:t>
            </a:r>
            <a:r>
              <a:rPr lang="en-US" b="1" dirty="0"/>
              <a:t>r</a:t>
            </a:r>
            <a:r>
              <a:rPr lang="en-US" dirty="0"/>
              <a:t>)</a:t>
            </a:r>
            <a:r>
              <a:rPr lang="en-US" b="1" dirty="0"/>
              <a:t> </a:t>
            </a:r>
            <a:r>
              <a:rPr lang="en-US" dirty="0"/>
              <a:t>is not possible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174BBA-1CE5-EBA4-7FEA-FDF6E80CA963}"/>
              </a:ext>
            </a:extLst>
          </p:cNvPr>
          <p:cNvSpPr txBox="1"/>
          <p:nvPr/>
        </p:nvSpPr>
        <p:spPr>
          <a:xfrm>
            <a:off x="3772084" y="2285795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Spin-dependent Fock operator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362FB1-1D85-E2FE-7391-9217AB71AB89}"/>
              </a:ext>
            </a:extLst>
          </p:cNvPr>
          <p:cNvSpPr txBox="1"/>
          <p:nvPr/>
        </p:nvSpPr>
        <p:spPr>
          <a:xfrm>
            <a:off x="3333278" y="1622548"/>
            <a:ext cx="421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Spin-dependent Hartree-Fock equation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B3CF45-ACCF-80DA-D746-B879FE4BE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36" y="1581150"/>
            <a:ext cx="1943100" cy="381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A7C53D-ED0C-F32C-438C-9D2B9FCE5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722" y="2251771"/>
            <a:ext cx="3035300" cy="419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AAD430A-1322-D9C5-83C6-8D8BDBC721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883" y="2721346"/>
            <a:ext cx="4354214" cy="10696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0D74BBA-375A-BA8B-C5EC-B91EE57AEB95}"/>
              </a:ext>
            </a:extLst>
          </p:cNvPr>
          <p:cNvSpPr txBox="1"/>
          <p:nvPr/>
        </p:nvSpPr>
        <p:spPr>
          <a:xfrm>
            <a:off x="86276" y="2792262"/>
            <a:ext cx="1818724" cy="646331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1-electron contributions:</a:t>
            </a: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Kinetic energy ∇</a:t>
            </a:r>
            <a:r>
              <a:rPr lang="en-US" sz="12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electron-nuclei 1/r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EFBB11D-BBE6-A1EF-03CF-B10BCCC95A68}"/>
              </a:ext>
            </a:extLst>
          </p:cNvPr>
          <p:cNvCxnSpPr>
            <a:cxnSpLocks/>
            <a:stCxn id="18" idx="0"/>
          </p:cNvCxnSpPr>
          <p:nvPr/>
        </p:nvCxnSpPr>
        <p:spPr bwMode="auto">
          <a:xfrm flipV="1">
            <a:off x="995638" y="2618031"/>
            <a:ext cx="375962" cy="1742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CB3EBEC-E3E4-9263-7841-208E888BBF2D}"/>
              </a:ext>
            </a:extLst>
          </p:cNvPr>
          <p:cNvSpPr txBox="1"/>
          <p:nvPr/>
        </p:nvSpPr>
        <p:spPr>
          <a:xfrm>
            <a:off x="1983090" y="2810436"/>
            <a:ext cx="912510" cy="461665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2-electron Coulomb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A0BBE8D-1D5C-17A4-89A3-27E2271D863C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flipH="1" flipV="1">
            <a:off x="2092981" y="2635499"/>
            <a:ext cx="346364" cy="17493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3A5303D-7BB4-DD28-71E9-CC38094907BC}"/>
              </a:ext>
            </a:extLst>
          </p:cNvPr>
          <p:cNvCxnSpPr>
            <a:cxnSpLocks/>
            <a:stCxn id="22" idx="0"/>
          </p:cNvCxnSpPr>
          <p:nvPr/>
        </p:nvCxnSpPr>
        <p:spPr bwMode="auto">
          <a:xfrm flipV="1">
            <a:off x="2439345" y="2617325"/>
            <a:ext cx="160901" cy="1931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C3C977F-C7A9-E632-E768-BF34C1441753}"/>
              </a:ext>
            </a:extLst>
          </p:cNvPr>
          <p:cNvSpPr txBox="1"/>
          <p:nvPr/>
        </p:nvSpPr>
        <p:spPr>
          <a:xfrm>
            <a:off x="3002290" y="2810436"/>
            <a:ext cx="912510" cy="461665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2-electron exchange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DE08C6F-6634-CE3F-33CF-427CCE7DBA58}"/>
              </a:ext>
            </a:extLst>
          </p:cNvPr>
          <p:cNvCxnSpPr>
            <a:cxnSpLocks/>
            <a:stCxn id="27" idx="0"/>
          </p:cNvCxnSpPr>
          <p:nvPr/>
        </p:nvCxnSpPr>
        <p:spPr bwMode="auto">
          <a:xfrm flipV="1">
            <a:off x="3458545" y="2642813"/>
            <a:ext cx="3570" cy="1676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4171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D2FA8-AA62-E47D-D35E-743FC8D62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305800" cy="895350"/>
          </a:xfrm>
        </p:spPr>
        <p:txBody>
          <a:bodyPr/>
          <a:lstStyle/>
          <a:p>
            <a:r>
              <a:rPr lang="en-US" dirty="0"/>
              <a:t>Representation of the orbitals using basis functions leads to a set of algebraic equations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AA54F2-44C2-0992-3572-4BE848CE07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8AF935-6108-3DB4-1D3D-6347D817CE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8763000" cy="3581400"/>
          </a:xfrm>
        </p:spPr>
        <p:txBody>
          <a:bodyPr/>
          <a:lstStyle/>
          <a:p>
            <a:r>
              <a:rPr lang="en-US" dirty="0"/>
              <a:t>Each orbital has its own representation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i="1" dirty="0"/>
              <a:t>basis functions</a:t>
            </a:r>
            <a:r>
              <a:rPr lang="en-US" dirty="0"/>
              <a:t> </a:t>
            </a:r>
            <a:r>
              <a:rPr lang="el-GR" i="1" dirty="0" err="1"/>
              <a:t>χ</a:t>
            </a:r>
            <a:r>
              <a:rPr lang="el-GR" i="1" baseline="-25000" dirty="0" err="1"/>
              <a:t>μ</a:t>
            </a:r>
            <a:r>
              <a:rPr lang="en-US" baseline="-25000" dirty="0"/>
              <a:t> </a:t>
            </a:r>
            <a:r>
              <a:rPr lang="en-US" dirty="0"/>
              <a:t> are specified </a:t>
            </a:r>
            <a:r>
              <a:rPr lang="en-US" i="1" dirty="0"/>
              <a:t>a priori</a:t>
            </a:r>
          </a:p>
          <a:p>
            <a:pPr lvl="1"/>
            <a:r>
              <a:rPr lang="en-US" dirty="0"/>
              <a:t>Their design and selection is a bit of an art</a:t>
            </a:r>
          </a:p>
          <a:p>
            <a:pPr lvl="1"/>
            <a:r>
              <a:rPr lang="en-US" dirty="0"/>
              <a:t>Choice affects ease of calculations and accuracy of result</a:t>
            </a:r>
          </a:p>
          <a:p>
            <a:r>
              <a:rPr lang="en-US" dirty="0"/>
              <a:t>In this manner, rather than solve for the functions </a:t>
            </a:r>
            <a:r>
              <a:rPr lang="el-GR" i="1" dirty="0"/>
              <a:t>ϕ</a:t>
            </a:r>
            <a:r>
              <a:rPr lang="en-US" i="1" baseline="-25000" dirty="0"/>
              <a:t>i,</a:t>
            </a:r>
            <a:r>
              <a:rPr lang="el-GR" i="1" baseline="-25000" dirty="0"/>
              <a:t>σ</a:t>
            </a:r>
            <a:r>
              <a:rPr lang="en-US" dirty="0"/>
              <a:t> , we instead solve for the set of variables </a:t>
            </a:r>
            <a:r>
              <a:rPr lang="en-US" i="1" dirty="0"/>
              <a:t>C</a:t>
            </a:r>
            <a:r>
              <a:rPr lang="el-GR" i="1" baseline="-25000" dirty="0"/>
              <a:t>μ</a:t>
            </a:r>
            <a:r>
              <a:rPr lang="en-US" i="1" baseline="-25000" dirty="0"/>
              <a:t>,i,</a:t>
            </a:r>
            <a:r>
              <a:rPr lang="el-GR" i="1" baseline="-25000" dirty="0"/>
              <a:t>σ</a:t>
            </a:r>
            <a:endParaRPr lang="en-US" i="1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140997-0715-40A5-5D04-E9F31F47E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504950"/>
            <a:ext cx="2921000" cy="635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DBF475-B445-3D72-AFB3-CDC177738B49}"/>
              </a:ext>
            </a:extLst>
          </p:cNvPr>
          <p:cNvSpPr txBox="1"/>
          <p:nvPr/>
        </p:nvSpPr>
        <p:spPr>
          <a:xfrm>
            <a:off x="7162800" y="1493619"/>
            <a:ext cx="1905000" cy="646331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about notation:</a:t>
            </a:r>
          </a:p>
          <a:p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i, j, k, l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orbital function</a:t>
            </a:r>
          </a:p>
          <a:p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μ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,𝜈,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κ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,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λ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basis function</a:t>
            </a:r>
            <a:endParaRPr lang="en-US" sz="12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566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9C00A-87AF-4964-F2C3-6EFCACC63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</a:t>
            </a:r>
            <a:r>
              <a:rPr lang="en-US" i="1" dirty="0"/>
              <a:t>complete</a:t>
            </a:r>
            <a:r>
              <a:rPr lang="en-US" dirty="0"/>
              <a:t> basis set can be effective in describing a vector (or function)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06EE85-702C-A580-9AA7-751F8E2950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4F32AC-D6F6-11C0-2247-2C3F3163B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5791200" cy="3581400"/>
          </a:xfrm>
        </p:spPr>
        <p:txBody>
          <a:bodyPr/>
          <a:lstStyle/>
          <a:p>
            <a:r>
              <a:rPr lang="en-US" dirty="0"/>
              <a:t>Consider a vector in 2 dimensions</a:t>
            </a:r>
          </a:p>
          <a:p>
            <a:pPr lvl="1"/>
            <a:r>
              <a:rPr lang="en-US" dirty="0"/>
              <a:t>Any 2 independent vectors form a complete set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71ADDAE-707B-6E82-B57C-790E66545188}"/>
              </a:ext>
            </a:extLst>
          </p:cNvPr>
          <p:cNvGrpSpPr/>
          <p:nvPr/>
        </p:nvGrpSpPr>
        <p:grpSpPr>
          <a:xfrm>
            <a:off x="120404" y="2266950"/>
            <a:ext cx="5670796" cy="2937892"/>
            <a:chOff x="152400" y="2668467"/>
            <a:chExt cx="4390104" cy="212996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D4A1CBDD-2028-556C-50EB-B143A068CB1E}"/>
                </a:ext>
              </a:extLst>
            </p:cNvPr>
            <p:cNvGrpSpPr/>
            <p:nvPr/>
          </p:nvGrpSpPr>
          <p:grpSpPr>
            <a:xfrm>
              <a:off x="152400" y="2767612"/>
              <a:ext cx="4390104" cy="1937739"/>
              <a:chOff x="152400" y="2711651"/>
              <a:chExt cx="3135789" cy="1384099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93833C6-77EB-9AA5-1A00-8C800A4173BF}"/>
                  </a:ext>
                </a:extLst>
              </p:cNvPr>
              <p:cNvGrpSpPr/>
              <p:nvPr/>
            </p:nvGrpSpPr>
            <p:grpSpPr>
              <a:xfrm>
                <a:off x="152400" y="2711651"/>
                <a:ext cx="3135789" cy="1384099"/>
                <a:chOff x="457200" y="2901290"/>
                <a:chExt cx="2383199" cy="1051501"/>
              </a:xfrm>
            </p:grpSpPr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id="{56D89504-EF00-078A-F2C3-C303421EA38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47800" y="2952750"/>
                  <a:ext cx="0" cy="1000041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A26F2B42-B912-9219-BB7B-5C35AA9B5F4A}"/>
                    </a:ext>
                  </a:extLst>
                </p:cNvPr>
                <p:cNvCxnSpPr/>
                <p:nvPr/>
              </p:nvCxnSpPr>
              <p:spPr bwMode="auto">
                <a:xfrm>
                  <a:off x="457200" y="3867150"/>
                  <a:ext cx="1981200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7D804676-1634-FAA0-0207-D50C50B787D5}"/>
                    </a:ext>
                  </a:extLst>
                </p:cNvPr>
                <p:cNvCxnSpPr/>
                <p:nvPr/>
              </p:nvCxnSpPr>
              <p:spPr bwMode="auto">
                <a:xfrm flipV="1">
                  <a:off x="1447800" y="3105150"/>
                  <a:ext cx="533400" cy="762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22225" cap="flat" cmpd="sng" algn="ctr">
                  <a:solidFill>
                    <a:srgbClr val="015BBD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448D1B3-C7CF-2AC7-5787-F92FC622ED1E}"/>
                    </a:ext>
                  </a:extLst>
                </p:cNvPr>
                <p:cNvSpPr txBox="1"/>
                <p:nvPr/>
              </p:nvSpPr>
              <p:spPr>
                <a:xfrm>
                  <a:off x="1858797" y="2901290"/>
                  <a:ext cx="756476" cy="2505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target vector, </a:t>
                  </a:r>
                </a:p>
                <a:p>
                  <a:r>
                    <a:rPr lang="en-US" sz="1200" b="1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 </a:t>
                  </a:r>
                  <a:r>
                    <a:rPr lang="en-US" sz="1200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 (</a:t>
                  </a:r>
                  <a:r>
                    <a:rPr lang="en-US" sz="12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</a:t>
                  </a:r>
                  <a:r>
                    <a:rPr lang="en-US" sz="1200" baseline="-250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  <a:r>
                    <a:rPr lang="en-US" sz="12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,r</a:t>
                  </a:r>
                  <a:r>
                    <a:rPr lang="en-US" sz="1200" baseline="-250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</a:t>
                  </a:r>
                  <a:r>
                    <a:rPr lang="en-US" sz="1200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</p:txBody>
            </p:sp>
            <p:cxnSp>
              <p:nvCxnSpPr>
                <p:cNvPr id="13" name="Straight Arrow Connector 12">
                  <a:extLst>
                    <a:ext uri="{FF2B5EF4-FFF2-40B4-BE49-F238E27FC236}">
                      <a16:creationId xmlns:a16="http://schemas.microsoft.com/office/drawing/2014/main" id="{22405CA7-D731-1561-18F9-E6853A14F55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1161279" y="3045768"/>
                  <a:ext cx="286521" cy="82138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EF559BED-A979-F217-3A04-335568F3F93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1430423" y="3566815"/>
                  <a:ext cx="854767" cy="315331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2A836E6D-A56A-C12D-E11F-9E6FE3625214}"/>
                    </a:ext>
                  </a:extLst>
                </p:cNvPr>
                <p:cNvSpPr txBox="1"/>
                <p:nvPr/>
              </p:nvSpPr>
              <p:spPr>
                <a:xfrm>
                  <a:off x="2268267" y="3424461"/>
                  <a:ext cx="572132" cy="2505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orthogonal basis, </a:t>
                  </a:r>
                  <a:r>
                    <a:rPr lang="el-GR" sz="1200" b="1" i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ϕ</a:t>
                  </a:r>
                  <a:r>
                    <a:rPr lang="en-US" sz="1200" i="1" baseline="-25000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en-US" sz="1200" b="1" i="1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30AE20E-F6AF-E24F-4BEB-54D1F31ABC41}"/>
                  </a:ext>
                </a:extLst>
              </p:cNvPr>
              <p:cNvCxnSpPr/>
              <p:nvPr/>
            </p:nvCxnSpPr>
            <p:spPr bwMode="auto">
              <a:xfrm>
                <a:off x="2157663" y="3033415"/>
                <a:ext cx="204537" cy="60513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C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3C617B0-7A12-3B9D-5F95-384A18DA8CE5}"/>
                </a:ext>
              </a:extLst>
            </p:cNvPr>
            <p:cNvCxnSpPr>
              <a:cxnSpLocks/>
              <a:endCxn id="50" idx="0"/>
            </p:cNvCxnSpPr>
            <p:nvPr/>
          </p:nvCxnSpPr>
          <p:spPr bwMode="auto">
            <a:xfrm flipH="1">
              <a:off x="1695697" y="3190446"/>
              <a:ext cx="1242123" cy="46536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C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51708D3-B0AE-1858-6307-6BC032ACA138}"/>
                </a:ext>
              </a:extLst>
            </p:cNvPr>
            <p:cNvSpPr txBox="1"/>
            <p:nvPr/>
          </p:nvSpPr>
          <p:spPr>
            <a:xfrm>
              <a:off x="1220090" y="2998444"/>
              <a:ext cx="4584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1200" b="1" i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ϕ</a:t>
              </a:r>
              <a:r>
                <a:rPr lang="en-US" sz="1200" b="1" i="1" baseline="-250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8C44774-9505-8F4F-11A7-90A661A4F380}"/>
                </a:ext>
              </a:extLst>
            </p:cNvPr>
            <p:cNvSpPr txBox="1"/>
            <p:nvPr/>
          </p:nvSpPr>
          <p:spPr>
            <a:xfrm>
              <a:off x="3609028" y="4459873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x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0E16E95-131A-9962-B3CF-FE2E045DD009}"/>
                </a:ext>
              </a:extLst>
            </p:cNvPr>
            <p:cNvSpPr txBox="1"/>
            <p:nvPr/>
          </p:nvSpPr>
          <p:spPr>
            <a:xfrm>
              <a:off x="1730835" y="2668467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y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062EC28-CFB2-DECA-A0DE-B112EBAFD083}"/>
                </a:ext>
              </a:extLst>
            </p:cNvPr>
            <p:cNvCxnSpPr/>
            <p:nvPr/>
          </p:nvCxnSpPr>
          <p:spPr bwMode="auto">
            <a:xfrm flipV="1">
              <a:off x="2057400" y="4171950"/>
              <a:ext cx="1219200" cy="457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16ACBD1-3D3B-CE8A-4C9C-F6E066E85B87}"/>
                </a:ext>
              </a:extLst>
            </p:cNvPr>
            <p:cNvSpPr txBox="1"/>
            <p:nvPr/>
          </p:nvSpPr>
          <p:spPr>
            <a:xfrm rot="19979990">
              <a:off x="2715932" y="4237490"/>
              <a:ext cx="3884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i="1" dirty="0">
                  <a:solidFill>
                    <a:srgbClr val="FF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200" i="1" baseline="-25000" dirty="0">
                  <a:solidFill>
                    <a:srgbClr val="FF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995674F-78A7-BDA5-DCFF-89B10BDCB20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533804" y="3708312"/>
              <a:ext cx="322097" cy="87171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660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3F07754-7034-991E-89AC-67027BA8EF8D}"/>
                </a:ext>
              </a:extLst>
            </p:cNvPr>
            <p:cNvSpPr txBox="1"/>
            <p:nvPr/>
          </p:nvSpPr>
          <p:spPr>
            <a:xfrm rot="19979990">
              <a:off x="1451551" y="3989501"/>
              <a:ext cx="3884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b="1" i="1" dirty="0">
                  <a:solidFill>
                    <a:srgbClr val="FF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200" b="1" i="1" baseline="-25000" dirty="0">
                  <a:solidFill>
                    <a:srgbClr val="FF66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dirty="0">
                <a:solidFill>
                  <a:srgbClr val="FF6600"/>
                </a:solidFill>
              </a:endParaRP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E29D085C-0F34-AA88-1C1A-264A2D092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211" y="1424004"/>
            <a:ext cx="2019300" cy="3175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6E0C890-B3E7-E434-4D6B-51092249A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917" y="2172653"/>
            <a:ext cx="3873500" cy="660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D05263E8-95A5-7BE2-6350-D2C6F85D2A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8112" y="3171381"/>
            <a:ext cx="1600200" cy="3683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7C34E10-48F7-3D6C-1E7D-77001943D136}"/>
              </a:ext>
            </a:extLst>
          </p:cNvPr>
          <p:cNvSpPr txBox="1"/>
          <p:nvPr/>
        </p:nvSpPr>
        <p:spPr>
          <a:xfrm>
            <a:off x="5651332" y="3229938"/>
            <a:ext cx="1118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orthonormal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2D723C9E-C644-A9EA-EB16-8C757D4B45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857" y="3826729"/>
            <a:ext cx="1397000" cy="66040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3271499E-3085-68F3-707A-24F6B7CE1D7B}"/>
              </a:ext>
            </a:extLst>
          </p:cNvPr>
          <p:cNvSpPr/>
          <p:nvPr/>
        </p:nvSpPr>
        <p:spPr bwMode="auto">
          <a:xfrm rot="20309913">
            <a:off x="4052239" y="4175619"/>
            <a:ext cx="65018" cy="65018"/>
          </a:xfrm>
          <a:prstGeom prst="rect">
            <a:avLst/>
          </a:pr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E726439-C98B-36FD-9A4C-F37AB5C6DA3A}"/>
              </a:ext>
            </a:extLst>
          </p:cNvPr>
          <p:cNvSpPr/>
          <p:nvPr/>
        </p:nvSpPr>
        <p:spPr bwMode="auto">
          <a:xfrm rot="20309913">
            <a:off x="2093322" y="3626550"/>
            <a:ext cx="65018" cy="65018"/>
          </a:xfrm>
          <a:prstGeom prst="rect">
            <a:avLst/>
          </a:pr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722CF30-6A28-0E68-F5DD-515297963E2D}"/>
              </a:ext>
            </a:extLst>
          </p:cNvPr>
          <p:cNvSpPr/>
          <p:nvPr/>
        </p:nvSpPr>
        <p:spPr bwMode="auto">
          <a:xfrm rot="20309913">
            <a:off x="2473290" y="4794752"/>
            <a:ext cx="65018" cy="65018"/>
          </a:xfrm>
          <a:prstGeom prst="rect">
            <a:avLst/>
          </a:pr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50F0BF-ECEC-DBC2-AED5-AFE4E993DD97}"/>
              </a:ext>
            </a:extLst>
          </p:cNvPr>
          <p:cNvSpPr txBox="1"/>
          <p:nvPr/>
        </p:nvSpPr>
        <p:spPr>
          <a:xfrm>
            <a:off x="5651332" y="1804530"/>
            <a:ext cx="18924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 ⟨</a:t>
            </a: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ϕ</a:t>
            </a:r>
            <a:r>
              <a:rPr lang="en-US" sz="1200" baseline="-25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to both sides</a:t>
            </a:r>
          </a:p>
        </p:txBody>
      </p:sp>
    </p:spTree>
    <p:extLst>
      <p:ext uri="{BB962C8B-B14F-4D97-AF65-F5344CB8AC3E}">
        <p14:creationId xmlns:p14="http://schemas.microsoft.com/office/powerpoint/2010/main" val="120361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9C00A-87AF-4964-F2C3-6EFCACC63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using an incomplete basis, the most effective sets are similar to the target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4F32AC-D6F6-11C0-2247-2C3F3163B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47750"/>
            <a:ext cx="6934405" cy="3581400"/>
          </a:xfrm>
        </p:spPr>
        <p:txBody>
          <a:bodyPr/>
          <a:lstStyle/>
          <a:p>
            <a:r>
              <a:rPr lang="en-US" dirty="0"/>
              <a:t>Consider a vector in 2 dimensions</a:t>
            </a:r>
          </a:p>
          <a:p>
            <a:pPr lvl="1"/>
            <a:r>
              <a:rPr lang="en-US" dirty="0"/>
              <a:t>A 1-vector basis is incomplete, and its choice matters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8580F51-70FD-BF0E-DF57-E5F30410D1D9}"/>
              </a:ext>
            </a:extLst>
          </p:cNvPr>
          <p:cNvGrpSpPr/>
          <p:nvPr/>
        </p:nvGrpSpPr>
        <p:grpSpPr>
          <a:xfrm>
            <a:off x="838200" y="2266950"/>
            <a:ext cx="3807714" cy="2937892"/>
            <a:chOff x="1180016" y="2668467"/>
            <a:chExt cx="2947780" cy="212996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DC5BE53-BC6B-1D1F-83A9-19A21E653C6F}"/>
                </a:ext>
              </a:extLst>
            </p:cNvPr>
            <p:cNvGrpSpPr/>
            <p:nvPr/>
          </p:nvGrpSpPr>
          <p:grpSpPr>
            <a:xfrm>
              <a:off x="1180016" y="2767612"/>
              <a:ext cx="2947780" cy="1937739"/>
              <a:chOff x="886412" y="2711651"/>
              <a:chExt cx="2105558" cy="1384099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E7BCAC5D-1979-3F5A-093A-DC586A00A9D1}"/>
                  </a:ext>
                </a:extLst>
              </p:cNvPr>
              <p:cNvGrpSpPr/>
              <p:nvPr/>
            </p:nvGrpSpPr>
            <p:grpSpPr>
              <a:xfrm>
                <a:off x="886412" y="2711651"/>
                <a:ext cx="2105558" cy="1384099"/>
                <a:chOff x="1015049" y="2901290"/>
                <a:chExt cx="1600224" cy="1051501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5F879218-31FE-ABB2-58E9-375534F62AF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47800" y="2952750"/>
                  <a:ext cx="0" cy="1000041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BA0E15AB-57E5-9F60-100D-7AE21CA0478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015049" y="3867150"/>
                  <a:ext cx="1423351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" name="Straight Arrow Connector 32">
                  <a:extLst>
                    <a:ext uri="{FF2B5EF4-FFF2-40B4-BE49-F238E27FC236}">
                      <a16:creationId xmlns:a16="http://schemas.microsoft.com/office/drawing/2014/main" id="{3BBC3328-14CC-D208-D773-B477D1460CCF}"/>
                    </a:ext>
                  </a:extLst>
                </p:cNvPr>
                <p:cNvCxnSpPr/>
                <p:nvPr/>
              </p:nvCxnSpPr>
              <p:spPr bwMode="auto">
                <a:xfrm flipV="1">
                  <a:off x="1447800" y="3105150"/>
                  <a:ext cx="533400" cy="762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22225" cap="flat" cmpd="sng" algn="ctr">
                  <a:solidFill>
                    <a:srgbClr val="015BBD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9366BBA3-98FD-D727-2997-54617E0471D0}"/>
                    </a:ext>
                  </a:extLst>
                </p:cNvPr>
                <p:cNvSpPr txBox="1"/>
                <p:nvPr/>
              </p:nvSpPr>
              <p:spPr>
                <a:xfrm>
                  <a:off x="1858797" y="2901290"/>
                  <a:ext cx="756476" cy="2505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target vector, </a:t>
                  </a:r>
                </a:p>
                <a:p>
                  <a:r>
                    <a:rPr lang="en-US" sz="1200" b="1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 </a:t>
                  </a:r>
                  <a:r>
                    <a:rPr lang="en-US" sz="1200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 (</a:t>
                  </a:r>
                  <a:r>
                    <a:rPr lang="en-US" sz="12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</a:t>
                  </a:r>
                  <a:r>
                    <a:rPr lang="en-US" sz="1200" baseline="-250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  <a:r>
                    <a:rPr lang="en-US" sz="12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,r</a:t>
                  </a:r>
                  <a:r>
                    <a:rPr lang="en-US" sz="1200" baseline="-250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</a:t>
                  </a:r>
                  <a:r>
                    <a:rPr lang="en-US" sz="1200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</p:txBody>
            </p: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80C88FF2-84F8-B2E8-0A64-274FB8C53A3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1430423" y="3120146"/>
                  <a:ext cx="701440" cy="762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40EA459C-9EDC-9949-6EFA-11E7552F03CC}"/>
                    </a:ext>
                  </a:extLst>
                </p:cNvPr>
                <p:cNvSpPr txBox="1"/>
                <p:nvPr/>
              </p:nvSpPr>
              <p:spPr>
                <a:xfrm>
                  <a:off x="2103603" y="3097322"/>
                  <a:ext cx="170133" cy="1089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1200" b="1" i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ϕ</a:t>
                  </a:r>
                  <a:r>
                    <a:rPr lang="en-US" sz="1200" i="1" baseline="-25000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en-US" sz="1200" b="1" i="1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4D932EFA-B4DE-9F8D-439F-EF04A847804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57663" y="3033415"/>
                <a:ext cx="94201" cy="7547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C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CD6CCE4-577E-DD48-E3A6-DE2F159F37B2}"/>
                </a:ext>
              </a:extLst>
            </p:cNvPr>
            <p:cNvSpPr txBox="1"/>
            <p:nvPr/>
          </p:nvSpPr>
          <p:spPr>
            <a:xfrm>
              <a:off x="3609028" y="4459873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x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745A8B0-6D63-C2E8-CA50-3E6321734115}"/>
                </a:ext>
              </a:extLst>
            </p:cNvPr>
            <p:cNvSpPr txBox="1"/>
            <p:nvPr/>
          </p:nvSpPr>
          <p:spPr>
            <a:xfrm>
              <a:off x="1730835" y="2668467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y</a:t>
              </a:r>
            </a:p>
          </p:txBody>
        </p:sp>
      </p:grp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6C24B55-3CC6-DE68-1B82-E3A5508EF305}"/>
              </a:ext>
            </a:extLst>
          </p:cNvPr>
          <p:cNvCxnSpPr>
            <a:cxnSpLocks/>
          </p:cNvCxnSpPr>
          <p:nvPr/>
        </p:nvCxnSpPr>
        <p:spPr bwMode="auto">
          <a:xfrm flipV="1">
            <a:off x="1920331" y="3267992"/>
            <a:ext cx="1456896" cy="16684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9E3C1271-FB00-82C6-5953-5D8392F92060}"/>
              </a:ext>
            </a:extLst>
          </p:cNvPr>
          <p:cNvSpPr txBox="1"/>
          <p:nvPr/>
        </p:nvSpPr>
        <p:spPr>
          <a:xfrm>
            <a:off x="3062388" y="3538768"/>
            <a:ext cx="1162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Approximation of target using 1-vector basis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BCB9DE3-4131-2E38-C6EE-DD1FB18185E9}"/>
              </a:ext>
            </a:extLst>
          </p:cNvPr>
          <p:cNvSpPr txBox="1"/>
          <p:nvPr/>
        </p:nvSpPr>
        <p:spPr>
          <a:xfrm>
            <a:off x="1396641" y="1959651"/>
            <a:ext cx="2825242" cy="369332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good incomplete basis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CD117CE-7EFB-9B19-2EBE-9A332FC5DC52}"/>
              </a:ext>
            </a:extLst>
          </p:cNvPr>
          <p:cNvGrpSpPr/>
          <p:nvPr/>
        </p:nvGrpSpPr>
        <p:grpSpPr>
          <a:xfrm>
            <a:off x="4355188" y="2266950"/>
            <a:ext cx="5135110" cy="2937892"/>
            <a:chOff x="152400" y="2668467"/>
            <a:chExt cx="3975397" cy="2129960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7145FF4A-B2F2-60F3-930C-FAF0F283A503}"/>
                </a:ext>
              </a:extLst>
            </p:cNvPr>
            <p:cNvGrpSpPr/>
            <p:nvPr/>
          </p:nvGrpSpPr>
          <p:grpSpPr>
            <a:xfrm>
              <a:off x="152400" y="2767612"/>
              <a:ext cx="3975397" cy="1937739"/>
              <a:chOff x="152400" y="2711651"/>
              <a:chExt cx="2839570" cy="1384099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75BEF3BE-B14C-FAEC-91D1-A0A8EC757EF8}"/>
                  </a:ext>
                </a:extLst>
              </p:cNvPr>
              <p:cNvGrpSpPr/>
              <p:nvPr/>
            </p:nvGrpSpPr>
            <p:grpSpPr>
              <a:xfrm>
                <a:off x="152400" y="2711651"/>
                <a:ext cx="2839570" cy="1384099"/>
                <a:chOff x="457200" y="2901290"/>
                <a:chExt cx="2158073" cy="1051501"/>
              </a:xfrm>
            </p:grpSpPr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61390F5-3CBA-0FE3-2467-0B1A227D631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447800" y="2952750"/>
                  <a:ext cx="0" cy="1000041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EFEBE46C-12EB-8A1E-2032-1E638DE17FBA}"/>
                    </a:ext>
                  </a:extLst>
                </p:cNvPr>
                <p:cNvCxnSpPr/>
                <p:nvPr/>
              </p:nvCxnSpPr>
              <p:spPr bwMode="auto">
                <a:xfrm>
                  <a:off x="457200" y="3867150"/>
                  <a:ext cx="1981200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0" name="Straight Arrow Connector 59">
                  <a:extLst>
                    <a:ext uri="{FF2B5EF4-FFF2-40B4-BE49-F238E27FC236}">
                      <a16:creationId xmlns:a16="http://schemas.microsoft.com/office/drawing/2014/main" id="{75369AEC-A347-A579-BFDD-41BA7F997898}"/>
                    </a:ext>
                  </a:extLst>
                </p:cNvPr>
                <p:cNvCxnSpPr/>
                <p:nvPr/>
              </p:nvCxnSpPr>
              <p:spPr bwMode="auto">
                <a:xfrm flipV="1">
                  <a:off x="1447800" y="3105150"/>
                  <a:ext cx="533400" cy="762000"/>
                </a:xfrm>
                <a:prstGeom prst="straightConnector1">
                  <a:avLst/>
                </a:prstGeom>
                <a:solidFill>
                  <a:schemeClr val="accent1"/>
                </a:solidFill>
                <a:ln w="22225" cap="flat" cmpd="sng" algn="ctr">
                  <a:solidFill>
                    <a:srgbClr val="015BBD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545CE2F7-D835-7212-5D20-1D5DBC58B8DE}"/>
                    </a:ext>
                  </a:extLst>
                </p:cNvPr>
                <p:cNvSpPr txBox="1"/>
                <p:nvPr/>
              </p:nvSpPr>
              <p:spPr>
                <a:xfrm>
                  <a:off x="1858797" y="2901290"/>
                  <a:ext cx="756476" cy="2505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target vector, </a:t>
                  </a:r>
                </a:p>
                <a:p>
                  <a:r>
                    <a:rPr lang="en-US" sz="1200" b="1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 </a:t>
                  </a:r>
                  <a:r>
                    <a:rPr lang="en-US" sz="1200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= (</a:t>
                  </a:r>
                  <a:r>
                    <a:rPr lang="en-US" sz="12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</a:t>
                  </a:r>
                  <a:r>
                    <a:rPr lang="en-US" sz="1200" baseline="-250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  <a:r>
                    <a:rPr lang="en-US" sz="12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,r</a:t>
                  </a:r>
                  <a:r>
                    <a:rPr lang="en-US" sz="1200" baseline="-25000" dirty="0" err="1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</a:t>
                  </a:r>
                  <a:r>
                    <a:rPr lang="en-US" sz="1200" dirty="0">
                      <a:solidFill>
                        <a:srgbClr val="015BBC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</p:txBody>
            </p:sp>
            <p:cxnSp>
              <p:nvCxnSpPr>
                <p:cNvPr id="62" name="Straight Arrow Connector 61">
                  <a:extLst>
                    <a:ext uri="{FF2B5EF4-FFF2-40B4-BE49-F238E27FC236}">
                      <a16:creationId xmlns:a16="http://schemas.microsoft.com/office/drawing/2014/main" id="{DDB43027-1D66-1C55-D8B6-07DECC7C343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856864" y="3145734"/>
                  <a:ext cx="595383" cy="713588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C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8BBBC302-0A5F-2231-D69B-F7CE8D90182C}"/>
                    </a:ext>
                  </a:extLst>
                </p:cNvPr>
                <p:cNvSpPr txBox="1"/>
                <p:nvPr/>
              </p:nvSpPr>
              <p:spPr>
                <a:xfrm>
                  <a:off x="734534" y="3036759"/>
                  <a:ext cx="170133" cy="1089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1200" b="1" i="1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ϕ</a:t>
                  </a:r>
                  <a:r>
                    <a:rPr lang="en-US" sz="1200" i="1" baseline="-25000" dirty="0">
                      <a:solidFill>
                        <a:srgbClr val="FFC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  <a:endParaRPr lang="en-US" sz="1200" b="1" i="1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44BBFD6-9B8E-1781-F756-520D1F4D2E1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57663" y="3033415"/>
                <a:ext cx="77115" cy="80944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C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9EF2688-3A6E-5214-29FE-1943580D7088}"/>
                </a:ext>
              </a:extLst>
            </p:cNvPr>
            <p:cNvSpPr txBox="1"/>
            <p:nvPr/>
          </p:nvSpPr>
          <p:spPr>
            <a:xfrm>
              <a:off x="3609028" y="4459873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x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D75F031-36BC-C9D5-4090-9337CE280D62}"/>
                </a:ext>
              </a:extLst>
            </p:cNvPr>
            <p:cNvSpPr txBox="1"/>
            <p:nvPr/>
          </p:nvSpPr>
          <p:spPr>
            <a:xfrm>
              <a:off x="1730835" y="2668467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y</a:t>
              </a:r>
            </a:p>
          </p:txBody>
        </p:sp>
      </p:grp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DD8348B-92C1-C1A8-E43D-0E018D052CE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299734" y="4424020"/>
            <a:ext cx="367632" cy="4511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6F55300-E381-FD0D-8687-7E95C921932A}"/>
              </a:ext>
            </a:extLst>
          </p:cNvPr>
          <p:cNvSpPr txBox="1"/>
          <p:nvPr/>
        </p:nvSpPr>
        <p:spPr>
          <a:xfrm>
            <a:off x="5078759" y="4178693"/>
            <a:ext cx="1162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Approximation of target using 1-vector basis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2C35EA3-1204-2A5A-722E-31317EF54C2C}"/>
              </a:ext>
            </a:extLst>
          </p:cNvPr>
          <p:cNvSpPr txBox="1"/>
          <p:nvPr/>
        </p:nvSpPr>
        <p:spPr>
          <a:xfrm>
            <a:off x="5473613" y="1959651"/>
            <a:ext cx="2603587" cy="369332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bad incomplete basis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D679A84-79E3-FF5D-6CCD-61DA88BF0FEF}"/>
              </a:ext>
            </a:extLst>
          </p:cNvPr>
          <p:cNvSpPr/>
          <p:nvPr/>
        </p:nvSpPr>
        <p:spPr bwMode="auto">
          <a:xfrm rot="18631476">
            <a:off x="3231192" y="3141227"/>
            <a:ext cx="65018" cy="65018"/>
          </a:xfrm>
          <a:prstGeom prst="rect">
            <a:avLst/>
          </a:pr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E610FCB-8692-A31B-03ED-1FCF71C08B1B}"/>
              </a:ext>
            </a:extLst>
          </p:cNvPr>
          <p:cNvSpPr/>
          <p:nvPr/>
        </p:nvSpPr>
        <p:spPr bwMode="auto">
          <a:xfrm rot="19164012">
            <a:off x="6361579" y="4335724"/>
            <a:ext cx="65018" cy="65018"/>
          </a:xfrm>
          <a:prstGeom prst="rect">
            <a:avLst/>
          </a:prstGeom>
          <a:noFill/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9EEF80F-F461-2E90-9EAE-6F9D61AC79CD}"/>
              </a:ext>
            </a:extLst>
          </p:cNvPr>
          <p:cNvCxnSpPr>
            <a:cxnSpLocks/>
          </p:cNvCxnSpPr>
          <p:nvPr/>
        </p:nvCxnSpPr>
        <p:spPr bwMode="auto">
          <a:xfrm flipH="1">
            <a:off x="6332929" y="2975423"/>
            <a:ext cx="1565936" cy="139897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117FAE5-6CE2-6E51-6A21-92D2FF079E26}"/>
              </a:ext>
            </a:extLst>
          </p:cNvPr>
          <p:cNvSpPr txBox="1"/>
          <p:nvPr/>
        </p:nvSpPr>
        <p:spPr>
          <a:xfrm>
            <a:off x="7383161" y="3486195"/>
            <a:ext cx="1760839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single basis vector that is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orthogonal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target would be the worst choice! In this example, the basis vector is nearly orthogonal.</a:t>
            </a:r>
          </a:p>
        </p:txBody>
      </p:sp>
    </p:spTree>
    <p:extLst>
      <p:ext uri="{BB962C8B-B14F-4D97-AF65-F5344CB8AC3E}">
        <p14:creationId xmlns:p14="http://schemas.microsoft.com/office/powerpoint/2010/main" val="54405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3AA6C-F9FC-F006-0043-51BA495D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infinite set of functions is needed to form a basis set to represent another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8C7276-11F2-7AB6-DCEF-9EA3C38D6C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1D6A8C-7186-A900-D90E-8E82D5FD0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Fourier transform is an example of an infinite set of functions providing a new representation of a function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Electronic structure calculations use a different, finite set of basis functions</a:t>
            </a:r>
          </a:p>
          <a:p>
            <a:pPr lvl="1"/>
            <a:r>
              <a:rPr lang="en-US" dirty="0"/>
              <a:t>Use of a finite set introduces another approximation 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A1922-B229-C87F-25F3-1C909646C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895944"/>
            <a:ext cx="4724400" cy="698500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67D38132-5AB3-C628-7394-81E68404C758}"/>
              </a:ext>
            </a:extLst>
          </p:cNvPr>
          <p:cNvSpPr/>
          <p:nvPr/>
        </p:nvSpPr>
        <p:spPr bwMode="auto">
          <a:xfrm rot="16200000">
            <a:off x="4161528" y="2117545"/>
            <a:ext cx="221284" cy="762000"/>
          </a:xfrm>
          <a:prstGeom prst="leftBrace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9DEC2E-3747-5196-60BC-DE125EA55186}"/>
              </a:ext>
            </a:extLst>
          </p:cNvPr>
          <p:cNvSpPr txBox="1"/>
          <p:nvPr/>
        </p:nvSpPr>
        <p:spPr>
          <a:xfrm>
            <a:off x="3351213" y="2571750"/>
            <a:ext cx="1841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Basis functions indexed by continuous variable k</a:t>
            </a:r>
            <a:b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ϕ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(x)(k)</a:t>
            </a:r>
          </a:p>
        </p:txBody>
      </p:sp>
    </p:spTree>
    <p:extLst>
      <p:ext uri="{BB962C8B-B14F-4D97-AF65-F5344CB8AC3E}">
        <p14:creationId xmlns:p14="http://schemas.microsoft.com/office/powerpoint/2010/main" val="908837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D8C4A-5E4D-DAAB-9B39-98CCC93D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treating functions, the adequacy of the basis set may not be obvious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2CFDE9-783B-F5DF-E114-2E85E71E7A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4367AB-1D3A-A489-117A-F87628AA8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9150"/>
            <a:ext cx="8763000" cy="3810000"/>
          </a:xfrm>
        </p:spPr>
        <p:txBody>
          <a:bodyPr/>
          <a:lstStyle/>
          <a:p>
            <a:r>
              <a:rPr lang="en-US" dirty="0"/>
              <a:t>Note that all of these basis functions are orthogonal to their target, and would present a bad incomplete set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5A7298-BF04-6729-C7D3-F9A4F222DBE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463" y="1999292"/>
            <a:ext cx="2514600" cy="15995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959AE8-66B5-E46C-2DE9-7D08691712F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" y="3619774"/>
            <a:ext cx="2514600" cy="15995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507DCC-41B3-E026-9808-8F46D245E04C}"/>
              </a:ext>
            </a:extLst>
          </p:cNvPr>
          <p:cNvSpPr txBox="1"/>
          <p:nvPr/>
        </p:nvSpPr>
        <p:spPr>
          <a:xfrm>
            <a:off x="3687696" y="2370669"/>
            <a:ext cx="113104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  <a:p>
            <a:pPr algn="ctr"/>
            <a:r>
              <a:rPr lang="en-US" sz="1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8739A7-2664-482D-9005-8F5ED0BA452D}"/>
              </a:ext>
            </a:extLst>
          </p:cNvPr>
          <p:cNvSpPr txBox="1"/>
          <p:nvPr/>
        </p:nvSpPr>
        <p:spPr>
          <a:xfrm>
            <a:off x="3521805" y="3777065"/>
            <a:ext cx="1581259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Basis functions that are orthogonal to their target (shown in plot above each) and thus completely unable to represent it by themselves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C57C26-3810-5D8B-579B-AB6FD4C282A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3952" y="3452678"/>
            <a:ext cx="3398561" cy="16766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6D732E-2BEC-B0AA-7579-49C77A5ED3F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8926" y="1782637"/>
            <a:ext cx="3446004" cy="173062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0C6731D-AAF2-AB1C-A1DA-52C6805B3748}"/>
              </a:ext>
            </a:extLst>
          </p:cNvPr>
          <p:cNvCxnSpPr>
            <a:cxnSpLocks/>
          </p:cNvCxnSpPr>
          <p:nvPr/>
        </p:nvCxnSpPr>
        <p:spPr bwMode="auto">
          <a:xfrm flipV="1">
            <a:off x="4823119" y="2571750"/>
            <a:ext cx="458194" cy="1220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2CFA837-E425-4E44-04B1-A8E794D913DD}"/>
              </a:ext>
            </a:extLst>
          </p:cNvPr>
          <p:cNvCxnSpPr>
            <a:cxnSpLocks/>
            <a:stCxn id="7" idx="1"/>
          </p:cNvCxnSpPr>
          <p:nvPr/>
        </p:nvCxnSpPr>
        <p:spPr bwMode="auto">
          <a:xfrm flipH="1" flipV="1">
            <a:off x="3294736" y="2541435"/>
            <a:ext cx="39296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497C4C4-EC7B-DD53-C89E-4E77ECE208D5}"/>
              </a:ext>
            </a:extLst>
          </p:cNvPr>
          <p:cNvCxnSpPr>
            <a:cxnSpLocks/>
          </p:cNvCxnSpPr>
          <p:nvPr/>
        </p:nvCxnSpPr>
        <p:spPr bwMode="auto">
          <a:xfrm flipV="1">
            <a:off x="4989070" y="4165744"/>
            <a:ext cx="454419" cy="1100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357297C-A777-D9FB-E9EF-79F3ADE21CB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310639" y="4089544"/>
            <a:ext cx="254048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18544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BB0ED-F163-D341-F9D4-1B4EA8E7E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natural choice for basis functions starts from the 1-electron atomic orbitals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344D08-22F0-7056-8B75-8F45F71443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186815-C01D-CB05-B929-66EB1D8FE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4077228"/>
          </a:xfrm>
        </p:spPr>
        <p:txBody>
          <a:bodyPr/>
          <a:lstStyle/>
          <a:p>
            <a:r>
              <a:rPr lang="en-US" dirty="0"/>
              <a:t>Slater-type orbitals (STO)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Radial component is nodeless</a:t>
            </a:r>
          </a:p>
          <a:p>
            <a:pPr lvl="1"/>
            <a:r>
              <a:rPr lang="en-US" dirty="0"/>
              <a:t>Nodes complicate HF calculation</a:t>
            </a:r>
          </a:p>
          <a:p>
            <a:pPr lvl="1"/>
            <a:r>
              <a:rPr lang="en-US" dirty="0"/>
              <a:t>STO orbitals are not orthogonal</a:t>
            </a:r>
          </a:p>
          <a:p>
            <a:r>
              <a:rPr lang="en-US" dirty="0"/>
              <a:t>Combinations of STO orbitals</a:t>
            </a:r>
            <a:br>
              <a:rPr lang="en-US" dirty="0"/>
            </a:br>
            <a:r>
              <a:rPr lang="en-US" dirty="0"/>
              <a:t>can mimic true atomic orbitals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3032A5-ADD9-13AD-7A6A-763F41A89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939" y="1601981"/>
            <a:ext cx="3276600" cy="355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2B9559-8D4B-F021-B088-189796122DF8}"/>
              </a:ext>
            </a:extLst>
          </p:cNvPr>
          <p:cNvSpPr txBox="1"/>
          <p:nvPr/>
        </p:nvSpPr>
        <p:spPr>
          <a:xfrm>
            <a:off x="6248400" y="2163837"/>
            <a:ext cx="2341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polynomial of degree </a:t>
            </a:r>
            <a:r>
              <a: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n-𝓁-</a:t>
            </a:r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9957D0-47D3-889A-A415-47C295C40A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628956"/>
            <a:ext cx="3124200" cy="368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B1B5DD-548B-4E90-ECC0-33AEABAD25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266950"/>
            <a:ext cx="3009900" cy="3810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C7D1CE-F500-C081-111D-4C81EE226463}"/>
              </a:ext>
            </a:extLst>
          </p:cNvPr>
          <p:cNvCxnSpPr>
            <a:cxnSpLocks/>
          </p:cNvCxnSpPr>
          <p:nvPr/>
        </p:nvCxnSpPr>
        <p:spPr bwMode="auto">
          <a:xfrm flipV="1">
            <a:off x="7010400" y="1924578"/>
            <a:ext cx="304800" cy="2722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9FF3BB3-EF29-6372-B3D7-D3DF39F64D43}"/>
              </a:ext>
            </a:extLst>
          </p:cNvPr>
          <p:cNvSpPr txBox="1"/>
          <p:nvPr/>
        </p:nvSpPr>
        <p:spPr>
          <a:xfrm>
            <a:off x="3930267" y="2561451"/>
            <a:ext cx="1039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 center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0EE0D8-CD7A-0354-09C7-50B76AE4609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930267" y="2456608"/>
            <a:ext cx="108333" cy="1504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E818BBF-9E9E-F94A-A61B-7427FF93F525}"/>
              </a:ext>
            </a:extLst>
          </p:cNvPr>
          <p:cNvSpPr txBox="1"/>
          <p:nvPr/>
        </p:nvSpPr>
        <p:spPr>
          <a:xfrm>
            <a:off x="5870162" y="1110283"/>
            <a:ext cx="304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15B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to H atomic orbital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420D38A-2FC8-30AC-5788-8C796D35B22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69286" y="2450068"/>
            <a:ext cx="4155663" cy="26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82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D9579-F27B-2993-A9CE-3B02C35B1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7924800" cy="895350"/>
          </a:xfrm>
        </p:spPr>
        <p:txBody>
          <a:bodyPr/>
          <a:lstStyle/>
          <a:p>
            <a:r>
              <a:rPr lang="en-US" dirty="0"/>
              <a:t>Gaussian-type orbitals (GTO) have advantages and are most-often used now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CCD950-C424-8CCF-98D9-8637392F9A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9A97F2-489C-F610-89C0-C86EA1C43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5350"/>
            <a:ext cx="5486400" cy="35814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Products of Gaussians with different centers are still Gaussians, at a new center</a:t>
            </a:r>
          </a:p>
          <a:p>
            <a:pPr lvl="1"/>
            <a:r>
              <a:rPr lang="en-US" dirty="0"/>
              <a:t>4- or 3-center integrals become 2-center integrals</a:t>
            </a:r>
          </a:p>
          <a:p>
            <a:r>
              <a:rPr lang="en-US" dirty="0"/>
              <a:t>Almost always centered at nucleus, but sometimes put elsewhere </a:t>
            </a:r>
          </a:p>
          <a:p>
            <a:pPr lvl="1"/>
            <a:r>
              <a:rPr lang="en-US" dirty="0"/>
              <a:t>Center of a bond, or between nonbonded atoms to improve </a:t>
            </a:r>
            <a:r>
              <a:rPr lang="en-US" dirty="0" err="1"/>
              <a:t>vdW</a:t>
            </a:r>
            <a:r>
              <a:rPr lang="en-US" dirty="0"/>
              <a:t> interactions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A7AA65-4770-5DBA-833A-6F6EFC7CFAD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1200" y="1699382"/>
            <a:ext cx="3329026" cy="2225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982A6D-A7D8-51F6-6762-52247B850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664" y="971550"/>
            <a:ext cx="51689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431715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8540</TotalTime>
  <Words>885</Words>
  <Application>Microsoft Macintosh PowerPoint</Application>
  <PresentationFormat>On-screen Show (16:9)</PresentationFormat>
  <Paragraphs>152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Comic Sans MS</vt:lpstr>
      <vt:lpstr>Helvetica</vt:lpstr>
      <vt:lpstr>Helvetica Neue</vt:lpstr>
      <vt:lpstr>Times New Roman</vt:lpstr>
      <vt:lpstr>UB Blue Bar</vt:lpstr>
      <vt:lpstr>Lecture 7 Hartree-Fock Calculations</vt:lpstr>
      <vt:lpstr>Hartree-Fock results from applying the variational principle to a Slater-determinant wavefunction</vt:lpstr>
      <vt:lpstr>Representation of the orbitals using basis functions leads to a set of algebraic equations</vt:lpstr>
      <vt:lpstr>Any complete basis set can be effective in describing a vector (or function)</vt:lpstr>
      <vt:lpstr>When using an incomplete basis, the most effective sets are similar to the target</vt:lpstr>
      <vt:lpstr>An infinite set of functions is needed to form a basis set to represent another function</vt:lpstr>
      <vt:lpstr>When treating functions, the adequacy of the basis set may not be obvious</vt:lpstr>
      <vt:lpstr>A natural choice for basis functions starts from the 1-electron atomic orbitals</vt:lpstr>
      <vt:lpstr>Gaussian-type orbitals (GTO) have advantages and are most-often used now</vt:lpstr>
      <vt:lpstr>Gaussians have the wrong shape at the origin. Contracted sets are used to mimic STO</vt:lpstr>
      <vt:lpstr>Inserting basis-set expansion for orbitals in HF equation yields the Roothaan-Hall equation</vt:lpstr>
      <vt:lpstr>The Roothaan-Hall equation FC=SCε  can be solved by finding the zeros of a determinant</vt:lpstr>
      <vt:lpstr>Procedure to solve for the optimal orbitals in Hartree-Fock self-consistent field treatment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61</cp:revision>
  <dcterms:created xsi:type="dcterms:W3CDTF">2024-02-13T03:22:15Z</dcterms:created>
  <dcterms:modified xsi:type="dcterms:W3CDTF">2024-03-07T00:07:40Z</dcterms:modified>
</cp:coreProperties>
</file>