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486" r:id="rId2"/>
    <p:sldId id="487" r:id="rId3"/>
    <p:sldId id="500" r:id="rId4"/>
    <p:sldId id="501" r:id="rId5"/>
    <p:sldId id="503" r:id="rId6"/>
    <p:sldId id="504" r:id="rId7"/>
    <p:sldId id="505" r:id="rId8"/>
    <p:sldId id="506" r:id="rId9"/>
    <p:sldId id="507" r:id="rId10"/>
    <p:sldId id="508" r:id="rId11"/>
    <p:sldId id="509" r:id="rId12"/>
    <p:sldId id="510" r:id="rId13"/>
    <p:sldId id="511" r:id="rId14"/>
    <p:sldId id="512" r:id="rId15"/>
    <p:sldId id="489" r:id="rId16"/>
    <p:sldId id="513" r:id="rId17"/>
    <p:sldId id="514" r:id="rId18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15BBC"/>
    <a:srgbClr val="3299FF"/>
    <a:srgbClr val="99FFCC"/>
    <a:srgbClr val="FF3300"/>
    <a:srgbClr val="FF6600"/>
    <a:srgbClr val="FF0000"/>
    <a:srgbClr val="666699"/>
    <a:srgbClr val="EAEAEA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 autoAdjust="0"/>
    <p:restoredTop sz="96405" autoAdjust="0"/>
  </p:normalViewPr>
  <p:slideViewPr>
    <p:cSldViewPr>
      <p:cViewPr varScale="1">
        <p:scale>
          <a:sx n="169" d="100"/>
          <a:sy n="169" d="100"/>
        </p:scale>
        <p:origin x="32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search.lib.buffalo.edu/permalink/01SUNY_BUF/9qhqtp/alma9938803702004803" TargetMode="External"/><Relationship Id="rId2" Type="http://schemas.openxmlformats.org/officeDocument/2006/relationships/hyperlink" Target="https://search.lib.buffalo.edu/permalink/01SUNY_BUF/9qhqtp/alma99002145873020480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vvRS8SHjAFw" TargetMode="External"/><Relationship Id="rId5" Type="http://schemas.openxmlformats.org/officeDocument/2006/relationships/hyperlink" Target="https://www.youtube.com/watch?v=hrpfTvrI2s4" TargetMode="External"/><Relationship Id="rId4" Type="http://schemas.openxmlformats.org/officeDocument/2006/relationships/hyperlink" Target="https://www.youtube.com/watch?v=ofyr1GyEZs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Lecture 10</a:t>
            </a:r>
            <a:br>
              <a:rPr lang="en-US" dirty="0"/>
            </a:br>
            <a:r>
              <a:rPr lang="en-US" dirty="0"/>
              <a:t>Density Functional Theory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Single and pair electron densities; exchange and Coulomb correlation; hole functions; Hohenberg-Kohn theorems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016DA-F9DE-81FE-0228-21F9E86B3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895350"/>
          </a:xfrm>
        </p:spPr>
        <p:txBody>
          <a:bodyPr/>
          <a:lstStyle/>
          <a:p>
            <a:r>
              <a:rPr lang="en-US" dirty="0"/>
              <a:t>Why would we prefer to work with the electron density rather than the wavefunction?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7F42F1-EF05-7A05-D2AE-E639698FD1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677ABB-CE30-5EAE-9961-8CB24BCCD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763000" cy="424815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Wavefunction</a:t>
            </a:r>
          </a:p>
          <a:p>
            <a:pPr lvl="1"/>
            <a:r>
              <a:rPr lang="en-US" dirty="0">
                <a:solidFill>
                  <a:srgbClr val="009900"/>
                </a:solidFill>
              </a:rPr>
              <a:t>Contains all information about the system</a:t>
            </a:r>
          </a:p>
          <a:p>
            <a:pPr lvl="1"/>
            <a:r>
              <a:rPr lang="en-US" dirty="0">
                <a:solidFill>
                  <a:srgbClr val="009900"/>
                </a:solidFill>
              </a:rPr>
              <a:t>It’s exact specification is given by the Schrödinger equation</a:t>
            </a:r>
          </a:p>
          <a:p>
            <a:pPr lvl="1"/>
            <a:r>
              <a:rPr lang="en-US" dirty="0">
                <a:solidFill>
                  <a:srgbClr val="009900"/>
                </a:solidFill>
              </a:rPr>
              <a:t>We can obtain any observable property from it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Complicated, 4</a:t>
            </a:r>
            <a:r>
              <a:rPr lang="en-US" i="1" dirty="0">
                <a:solidFill>
                  <a:srgbClr val="FF0000"/>
                </a:solidFill>
              </a:rPr>
              <a:t>N</a:t>
            </a:r>
            <a:r>
              <a:rPr lang="en-US" dirty="0">
                <a:solidFill>
                  <a:srgbClr val="FF0000"/>
                </a:solidFill>
              </a:rPr>
              <a:t>-dimensional function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Must satisfy Pauli principle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Cannot be probed experimentally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Hard to think about intuitively</a:t>
            </a:r>
          </a:p>
          <a:p>
            <a:r>
              <a:rPr lang="en-US" dirty="0"/>
              <a:t>Electron density</a:t>
            </a:r>
          </a:p>
          <a:p>
            <a:pPr lvl="1"/>
            <a:r>
              <a:rPr lang="en-US" dirty="0">
                <a:solidFill>
                  <a:srgbClr val="009900"/>
                </a:solidFill>
              </a:rPr>
              <a:t>Has the necessary information</a:t>
            </a:r>
          </a:p>
          <a:p>
            <a:pPr lvl="1"/>
            <a:r>
              <a:rPr lang="en-US" dirty="0">
                <a:solidFill>
                  <a:srgbClr val="009900"/>
                </a:solidFill>
              </a:rPr>
              <a:t>3-dimensional function, regardless of </a:t>
            </a:r>
            <a:r>
              <a:rPr lang="en-US" i="1" dirty="0">
                <a:solidFill>
                  <a:srgbClr val="009900"/>
                </a:solidFill>
              </a:rPr>
              <a:t>N</a:t>
            </a:r>
          </a:p>
          <a:p>
            <a:pPr lvl="1"/>
            <a:r>
              <a:rPr lang="en-US" dirty="0">
                <a:solidFill>
                  <a:srgbClr val="009900"/>
                </a:solidFill>
              </a:rPr>
              <a:t>Can be measured experimentally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We don’t know how to evaluate it directly (i.e., without evaluating the wavefunction) and exactly for a given set of nuclei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55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1DACA-621A-E893-54A9-C4A5053C7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0"/>
            <a:ext cx="8763000" cy="895350"/>
          </a:xfrm>
        </p:spPr>
        <p:txBody>
          <a:bodyPr/>
          <a:lstStyle/>
          <a:p>
            <a:r>
              <a:rPr lang="en-US" dirty="0"/>
              <a:t>The Hohenberg-Kohn theorems provide a rigorous basis for using </a:t>
            </a:r>
            <a:r>
              <a:rPr lang="el-GR" dirty="0"/>
              <a:t>ρ</a:t>
            </a:r>
            <a:r>
              <a:rPr lang="en-US" dirty="0"/>
              <a:t>(r) to do quantum chemistry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CDB8AF-F936-05F3-48CA-0C6EB687D8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EBE288-EF6A-534D-CB48-FF5946F1D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theorem: proof of existence</a:t>
            </a:r>
          </a:p>
          <a:p>
            <a:pPr lvl="1"/>
            <a:r>
              <a:rPr lang="en-US" dirty="0"/>
              <a:t>The external potential </a:t>
            </a:r>
            <a:r>
              <a:rPr lang="en-US" i="1" dirty="0" err="1"/>
              <a:t>V</a:t>
            </a:r>
            <a:r>
              <a:rPr lang="en-US" baseline="-25000" dirty="0" err="1"/>
              <a:t>ext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(i.e., due to the nuclei) is a unique functional of the electron density </a:t>
            </a:r>
            <a:r>
              <a:rPr lang="el-GR" i="1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I.e., only one </a:t>
            </a:r>
            <a:r>
              <a:rPr lang="en-US" i="1" dirty="0" err="1"/>
              <a:t>V</a:t>
            </a:r>
            <a:r>
              <a:rPr lang="en-US" baseline="-25000" dirty="0" err="1"/>
              <a:t>ext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yields a </a:t>
            </a:r>
            <a:r>
              <a:rPr lang="el-GR" dirty="0"/>
              <a:t>ψ</a:t>
            </a:r>
            <a:r>
              <a:rPr lang="en-US" dirty="0"/>
              <a:t> from the SE that has density </a:t>
            </a:r>
            <a:r>
              <a:rPr lang="el-GR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Inasmuch as </a:t>
            </a:r>
            <a:r>
              <a:rPr lang="en-US" i="1" dirty="0" err="1"/>
              <a:t>V</a:t>
            </a:r>
            <a:r>
              <a:rPr lang="en-US" baseline="-25000" dirty="0" err="1"/>
              <a:t>ext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(plus kinetic and e-e energies) defines the Hamiltonian, we conclude that the ground-state energy </a:t>
            </a:r>
            <a:r>
              <a:rPr lang="en-US" i="1" dirty="0"/>
              <a:t>E</a:t>
            </a:r>
            <a:r>
              <a:rPr lang="en-US" baseline="-25000" dirty="0"/>
              <a:t>0</a:t>
            </a:r>
            <a:r>
              <a:rPr lang="en-US" dirty="0"/>
              <a:t> is also determined uniquely by  </a:t>
            </a:r>
            <a:r>
              <a:rPr lang="el-GR" i="1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In short, there exists a functional that yields the ground-state energy for a given electron density,</a:t>
            </a:r>
          </a:p>
          <a:p>
            <a:pPr lvl="1"/>
            <a:r>
              <a:rPr lang="en-US" dirty="0"/>
              <a:t>We want to choose </a:t>
            </a:r>
            <a:r>
              <a:rPr lang="en-US" i="1" dirty="0" err="1"/>
              <a:t>V</a:t>
            </a:r>
            <a:r>
              <a:rPr lang="en-US" baseline="-25000" dirty="0" err="1"/>
              <a:t>ext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), not </a:t>
            </a:r>
            <a:r>
              <a:rPr lang="el-GR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), so we’ll</a:t>
            </a:r>
            <a:br>
              <a:rPr lang="en-US" dirty="0"/>
            </a:br>
            <a:r>
              <a:rPr lang="en-US" dirty="0"/>
              <a:t>have to turn this around eventually </a:t>
            </a:r>
          </a:p>
          <a:p>
            <a:pPr lvl="1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63BE9A-5CB5-4756-836D-17BA6B37E500}"/>
              </a:ext>
            </a:extLst>
          </p:cNvPr>
          <p:cNvGrpSpPr/>
          <p:nvPr/>
        </p:nvGrpSpPr>
        <p:grpSpPr>
          <a:xfrm>
            <a:off x="6847924" y="4095750"/>
            <a:ext cx="2209800" cy="821247"/>
            <a:chOff x="6629400" y="3105150"/>
            <a:chExt cx="2209800" cy="82124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4D30AE5-B769-8AA6-0FE7-4C604ED67E20}"/>
                </a:ext>
              </a:extLst>
            </p:cNvPr>
            <p:cNvSpPr txBox="1"/>
            <p:nvPr/>
          </p:nvSpPr>
          <p:spPr>
            <a:xfrm>
              <a:off x="6629400" y="3105150"/>
              <a:ext cx="2209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Functional: plug in a </a:t>
              </a:r>
              <a:r>
                <a:rPr lang="en-US" sz="12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get a number. E.g.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7F19D97-49B2-CBEA-060C-37E4CB325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0" y="3512033"/>
              <a:ext cx="1333500" cy="414364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52EA716D-3CC2-C2F6-A5D4-57BAB73CC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5150" y="4078589"/>
            <a:ext cx="6223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71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B2FAA-E74C-880A-A9E1-9010C0CED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reductio ad absurdum</a:t>
            </a:r>
            <a:r>
              <a:rPr lang="en-US" dirty="0"/>
              <a:t> HK proof of existence is surprisingly simple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CA7F47-8E9F-D4EC-469C-CF8A4702BF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3D83DC-22F5-B7DD-DA2E-76CB28B10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two different external potentials </a:t>
            </a:r>
            <a:r>
              <a:rPr lang="en-US" i="1" dirty="0"/>
              <a:t>V</a:t>
            </a:r>
            <a:r>
              <a:rPr lang="en-US" baseline="-25000" dirty="0"/>
              <a:t>ext,1</a:t>
            </a:r>
            <a:r>
              <a:rPr lang="en-US" dirty="0"/>
              <a:t> and </a:t>
            </a:r>
            <a:r>
              <a:rPr lang="en-US" i="1" dirty="0"/>
              <a:t>V</a:t>
            </a:r>
            <a:r>
              <a:rPr lang="en-US" baseline="-25000" dirty="0"/>
              <a:t>ext,2</a:t>
            </a:r>
            <a:r>
              <a:rPr lang="en-US" dirty="0"/>
              <a:t> both give rise to the same </a:t>
            </a:r>
            <a:r>
              <a:rPr lang="el-GR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from their wavefunctions </a:t>
            </a:r>
            <a:r>
              <a:rPr lang="el-GR" dirty="0"/>
              <a:t>ψ</a:t>
            </a:r>
            <a:r>
              <a:rPr lang="en-US" baseline="-25000" dirty="0"/>
              <a:t>1</a:t>
            </a:r>
            <a:r>
              <a:rPr lang="en-US" dirty="0"/>
              <a:t> and </a:t>
            </a:r>
            <a:r>
              <a:rPr lang="el-GR" dirty="0"/>
              <a:t>ψ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  <a:p>
            <a:r>
              <a:rPr lang="en-US" dirty="0"/>
              <a:t>Their Hamiltonians,            , differ only by </a:t>
            </a:r>
            <a:r>
              <a:rPr lang="en-US" i="1" dirty="0"/>
              <a:t>V</a:t>
            </a:r>
            <a:r>
              <a:rPr lang="en-US" baseline="-25000" dirty="0"/>
              <a:t>ext,2</a:t>
            </a:r>
            <a:r>
              <a:rPr lang="en-US" dirty="0"/>
              <a:t>-</a:t>
            </a:r>
            <a:r>
              <a:rPr lang="en-US" i="1" dirty="0"/>
              <a:t>V</a:t>
            </a:r>
            <a:r>
              <a:rPr lang="en-US" baseline="-25000" dirty="0"/>
              <a:t>ext,1</a:t>
            </a:r>
            <a:r>
              <a:rPr lang="en-US" dirty="0"/>
              <a:t> </a:t>
            </a:r>
          </a:p>
          <a:p>
            <a:r>
              <a:rPr lang="en-US" dirty="0"/>
              <a:t>Consider ⟨E⟩ from swapping wavefunctions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AE6C37-CB77-0040-479E-0B0CF00F4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0800" y="1954069"/>
            <a:ext cx="1397000" cy="2016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3E1CC2-3E53-0FA1-77E6-673988CC8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593" y="2054884"/>
            <a:ext cx="850900" cy="355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BCA3CE-2F66-7897-D62D-D365DFD7CB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043" y="3130660"/>
            <a:ext cx="7708900" cy="50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EBCA889-BF85-CA01-924C-DF5E60CA59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500" y="4296122"/>
            <a:ext cx="5651500" cy="635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98FEEA-700C-D47C-B43D-6B7D21638D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500" y="3720344"/>
            <a:ext cx="5651500" cy="635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C521008-6294-3CCD-5E3E-9413A1C4E63D}"/>
              </a:ext>
            </a:extLst>
          </p:cNvPr>
          <p:cNvSpPr txBox="1"/>
          <p:nvPr/>
        </p:nvSpPr>
        <p:spPr>
          <a:xfrm>
            <a:off x="0" y="4032178"/>
            <a:ext cx="825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Repeat, switching indices</a:t>
            </a: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13A71514-3AF7-5EA9-9F68-CA969875FB00}"/>
              </a:ext>
            </a:extLst>
          </p:cNvPr>
          <p:cNvSpPr/>
          <p:nvPr/>
        </p:nvSpPr>
        <p:spPr bwMode="auto">
          <a:xfrm rot="14087517">
            <a:off x="785228" y="4197589"/>
            <a:ext cx="439619" cy="358941"/>
          </a:xfrm>
          <a:prstGeom prst="arc">
            <a:avLst/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18" name="Left Bracket 17">
            <a:extLst>
              <a:ext uri="{FF2B5EF4-FFF2-40B4-BE49-F238E27FC236}">
                <a16:creationId xmlns:a16="http://schemas.microsoft.com/office/drawing/2014/main" id="{240B1849-6A30-6524-27D6-251704926C81}"/>
              </a:ext>
            </a:extLst>
          </p:cNvPr>
          <p:cNvSpPr/>
          <p:nvPr/>
        </p:nvSpPr>
        <p:spPr bwMode="auto">
          <a:xfrm rot="10800000">
            <a:off x="6494632" y="3895677"/>
            <a:ext cx="76200" cy="885872"/>
          </a:xfrm>
          <a:prstGeom prst="leftBracket">
            <a:avLst/>
          </a:prstGeom>
          <a:noFill/>
          <a:ln w="2857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A3F762B-6CEE-20F7-2618-7E0A1E6A1F76}"/>
              </a:ext>
            </a:extLst>
          </p:cNvPr>
          <p:cNvCxnSpPr>
            <a:cxnSpLocks/>
          </p:cNvCxnSpPr>
          <p:nvPr/>
        </p:nvCxnSpPr>
        <p:spPr bwMode="auto">
          <a:xfrm>
            <a:off x="6588463" y="4320193"/>
            <a:ext cx="42193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AAC5C9F-40D9-DD70-9A23-209852ECD276}"/>
              </a:ext>
            </a:extLst>
          </p:cNvPr>
          <p:cNvSpPr txBox="1"/>
          <p:nvPr/>
        </p:nvSpPr>
        <p:spPr>
          <a:xfrm>
            <a:off x="6553200" y="4078162"/>
            <a:ext cx="59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 these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17FBA33-8A47-343A-E65B-11B57137C5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5417" y="4225528"/>
            <a:ext cx="1972364" cy="17502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47B8777-9A5E-9617-29B4-3031055B19F4}"/>
              </a:ext>
            </a:extLst>
          </p:cNvPr>
          <p:cNvSpPr txBox="1"/>
          <p:nvPr/>
        </p:nvSpPr>
        <p:spPr>
          <a:xfrm>
            <a:off x="7094157" y="4539827"/>
            <a:ext cx="1972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Premise must be false!</a:t>
            </a:r>
          </a:p>
        </p:txBody>
      </p:sp>
    </p:spTree>
    <p:extLst>
      <p:ext uri="{BB962C8B-B14F-4D97-AF65-F5344CB8AC3E}">
        <p14:creationId xmlns:p14="http://schemas.microsoft.com/office/powerpoint/2010/main" val="898286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4BB3B-D985-D55C-53A9-DDDC48AE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HK theorem says nothing about the form of the energy functional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A95411-0324-CD0D-65D8-73408DCCA0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982ED7-2976-A195-9E78-3F6A9A688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71550"/>
            <a:ext cx="8763000" cy="3581400"/>
          </a:xfrm>
        </p:spPr>
        <p:txBody>
          <a:bodyPr/>
          <a:lstStyle/>
          <a:p>
            <a:r>
              <a:rPr lang="en-US" dirty="0"/>
              <a:t>We can separate the energy into pieces and consider each: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We can evaluate or estimate some parts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Devising functionals for </a:t>
            </a:r>
            <a:r>
              <a:rPr lang="en-US" i="1" dirty="0"/>
              <a:t>T</a:t>
            </a:r>
            <a:r>
              <a:rPr lang="en-US" dirty="0"/>
              <a:t> and </a:t>
            </a:r>
            <a:r>
              <a:rPr lang="en-US" i="1" dirty="0"/>
              <a:t>E</a:t>
            </a:r>
            <a:r>
              <a:rPr lang="en-US" baseline="-25000" dirty="0"/>
              <a:t>ncl</a:t>
            </a:r>
            <a:r>
              <a:rPr lang="en-US" dirty="0"/>
              <a:t> is the central problem of electronic density functional theory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838445-B599-6BB6-C4EE-A71890416F03}"/>
              </a:ext>
            </a:extLst>
          </p:cNvPr>
          <p:cNvSpPr txBox="1"/>
          <p:nvPr/>
        </p:nvSpPr>
        <p:spPr>
          <a:xfrm>
            <a:off x="2520124" y="1813027"/>
            <a:ext cx="756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kinetic energy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1F0922-9739-F72A-CD98-AC47F4FF2E12}"/>
              </a:ext>
            </a:extLst>
          </p:cNvPr>
          <p:cNvSpPr txBox="1"/>
          <p:nvPr/>
        </p:nvSpPr>
        <p:spPr>
          <a:xfrm>
            <a:off x="3352800" y="1813027"/>
            <a:ext cx="84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electron-electron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1D2549-7721-9585-DB0D-B8DE5BC8A069}"/>
              </a:ext>
            </a:extLst>
          </p:cNvPr>
          <p:cNvSpPr txBox="1"/>
          <p:nvPr/>
        </p:nvSpPr>
        <p:spPr>
          <a:xfrm>
            <a:off x="4337050" y="1809750"/>
            <a:ext cx="843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electron-nuclear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330ADE-8DAE-7CF5-A99E-2D1DBCC02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426817"/>
            <a:ext cx="774700" cy="1976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BA67F8-34A7-7537-0537-748CE29C6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498600"/>
            <a:ext cx="3683000" cy="317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39678EE-E97F-77A8-25FD-8E2882C65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2542942"/>
            <a:ext cx="3022600" cy="635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B262163-0DE9-2C2B-F343-2EBBAFAC99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3327401"/>
            <a:ext cx="5181600" cy="6604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99449AE-232A-3A20-1B14-5C6084A708DA}"/>
              </a:ext>
            </a:extLst>
          </p:cNvPr>
          <p:cNvSpPr txBox="1"/>
          <p:nvPr/>
        </p:nvSpPr>
        <p:spPr>
          <a:xfrm>
            <a:off x="6172200" y="3883058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non-classical; corrects for self-interaction and exchange and Coulomb correlation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0ADD08C-B028-2DD0-FBE7-6F7C986F6DC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248400" y="3790950"/>
            <a:ext cx="152400" cy="1968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1D4C346-E163-839D-721F-949C21643536}"/>
              </a:ext>
            </a:extLst>
          </p:cNvPr>
          <p:cNvSpPr txBox="1"/>
          <p:nvPr/>
        </p:nvSpPr>
        <p:spPr>
          <a:xfrm>
            <a:off x="4724400" y="392550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classical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FB973E2-C822-802F-BFD9-BF4B6AC2ACA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800600" y="3833393"/>
            <a:ext cx="152400" cy="1968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01063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63AD2-B693-B368-84C6-F58A41C02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-76200"/>
            <a:ext cx="8153400" cy="895350"/>
          </a:xfrm>
        </p:spPr>
        <p:txBody>
          <a:bodyPr/>
          <a:lstStyle/>
          <a:p>
            <a:r>
              <a:rPr lang="en-US" dirty="0"/>
              <a:t>The second HK theorem addresses the need to specify </a:t>
            </a:r>
            <a:r>
              <a:rPr lang="en-US" i="1" dirty="0" err="1"/>
              <a:t>V</a:t>
            </a:r>
            <a:r>
              <a:rPr lang="en-US" baseline="-25000" dirty="0" err="1"/>
              <a:t>ext</a:t>
            </a:r>
            <a:r>
              <a:rPr lang="en-US" dirty="0"/>
              <a:t>(r) independently, rather than </a:t>
            </a:r>
            <a:r>
              <a:rPr lang="el-GR" dirty="0"/>
              <a:t>ρ</a:t>
            </a:r>
            <a:r>
              <a:rPr lang="en-US" dirty="0"/>
              <a:t>(r)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55DFD4-5D51-69A1-9873-2F9F151269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8E6724-85F9-99CE-0E28-70392DA56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819150"/>
            <a:ext cx="8915400" cy="3581400"/>
          </a:xfrm>
        </p:spPr>
        <p:txBody>
          <a:bodyPr/>
          <a:lstStyle/>
          <a:p>
            <a:r>
              <a:rPr lang="en-US" dirty="0"/>
              <a:t>Given </a:t>
            </a:r>
            <a:r>
              <a:rPr lang="en-US" i="1" dirty="0" err="1"/>
              <a:t>V</a:t>
            </a:r>
            <a:r>
              <a:rPr lang="en-US" baseline="-25000" dirty="0" err="1"/>
              <a:t>ext</a:t>
            </a:r>
            <a:r>
              <a:rPr lang="en-US" dirty="0"/>
              <a:t>(r), the density </a:t>
            </a:r>
            <a:r>
              <a:rPr lang="el-GR" dirty="0"/>
              <a:t>ρ</a:t>
            </a:r>
            <a:r>
              <a:rPr lang="en-US" baseline="-25000" dirty="0"/>
              <a:t>0</a:t>
            </a:r>
            <a:r>
              <a:rPr lang="en-US" dirty="0"/>
              <a:t> that minimizes </a:t>
            </a:r>
            <a:r>
              <a:rPr lang="en-US" i="1" dirty="0"/>
              <a:t>E</a:t>
            </a:r>
            <a:r>
              <a:rPr lang="en-US" baseline="-25000" dirty="0"/>
              <a:t>0</a:t>
            </a:r>
            <a:r>
              <a:rPr lang="en-US" dirty="0"/>
              <a:t>[</a:t>
            </a:r>
            <a:r>
              <a:rPr lang="el-GR" dirty="0"/>
              <a:t>ρ</a:t>
            </a:r>
            <a:r>
              <a:rPr lang="en-US" dirty="0"/>
              <a:t>] is the true electron density for that potential</a:t>
            </a:r>
          </a:p>
          <a:p>
            <a:r>
              <a:rPr lang="en-US" dirty="0"/>
              <a:t>We solve for </a:t>
            </a:r>
            <a:r>
              <a:rPr lang="el-GR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again with a variational principle!</a:t>
            </a:r>
          </a:p>
          <a:p>
            <a:r>
              <a:rPr lang="en-US" dirty="0"/>
              <a:t>Proof:</a:t>
            </a:r>
          </a:p>
          <a:p>
            <a:pPr lvl="1"/>
            <a:r>
              <a:rPr lang="en-US" dirty="0"/>
              <a:t>Any trial </a:t>
            </a:r>
            <a:r>
              <a:rPr lang="el-GR" dirty="0"/>
              <a:t>ρ</a:t>
            </a:r>
            <a:r>
              <a:rPr lang="en-US" dirty="0"/>
              <a:t>' corresponds to a trial </a:t>
            </a:r>
            <a:r>
              <a:rPr lang="en-US" i="1" dirty="0" err="1"/>
              <a:t>V'</a:t>
            </a:r>
            <a:r>
              <a:rPr lang="en-US" baseline="-25000" dirty="0" err="1"/>
              <a:t>ext</a:t>
            </a:r>
            <a:r>
              <a:rPr lang="en-US" dirty="0"/>
              <a:t> and hence a trial </a:t>
            </a:r>
            <a:r>
              <a:rPr lang="en-US" i="1" dirty="0"/>
              <a:t>H'</a:t>
            </a:r>
            <a:r>
              <a:rPr lang="en-US" dirty="0"/>
              <a:t> and </a:t>
            </a:r>
            <a:r>
              <a:rPr lang="el-GR" dirty="0"/>
              <a:t>ψ</a:t>
            </a:r>
            <a:r>
              <a:rPr lang="en-US" dirty="0"/>
              <a:t>’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Energy of the </a:t>
            </a:r>
            <a:r>
              <a:rPr lang="en-US" i="1" dirty="0"/>
              <a:t>trial</a:t>
            </a:r>
            <a:r>
              <a:rPr lang="en-US" dirty="0"/>
              <a:t> </a:t>
            </a:r>
            <a:r>
              <a:rPr lang="el-GR" dirty="0"/>
              <a:t>ψ</a:t>
            </a:r>
            <a:r>
              <a:rPr lang="en-US" dirty="0"/>
              <a:t> with the </a:t>
            </a:r>
            <a:r>
              <a:rPr lang="en-US" i="1" dirty="0"/>
              <a:t>target</a:t>
            </a:r>
            <a:r>
              <a:rPr lang="en-US" dirty="0"/>
              <a:t> </a:t>
            </a:r>
            <a:r>
              <a:rPr lang="en-US" i="1" dirty="0"/>
              <a:t>H</a:t>
            </a:r>
            <a:r>
              <a:rPr lang="en-US" dirty="0"/>
              <a:t> is minimum only when it is the </a:t>
            </a:r>
            <a:r>
              <a:rPr lang="el-GR" dirty="0"/>
              <a:t>ψ</a:t>
            </a:r>
            <a:r>
              <a:rPr lang="en-US" dirty="0"/>
              <a:t> for that </a:t>
            </a:r>
            <a:r>
              <a:rPr lang="en-US" i="1" dirty="0"/>
              <a:t>H</a:t>
            </a:r>
            <a:r>
              <a:rPr lang="en-US" dirty="0"/>
              <a:t>, and that happens only when </a:t>
            </a:r>
            <a:r>
              <a:rPr lang="el-GR" dirty="0"/>
              <a:t>ρ</a:t>
            </a:r>
            <a:r>
              <a:rPr lang="en-US" dirty="0"/>
              <a:t> is the density for that </a:t>
            </a:r>
            <a:r>
              <a:rPr lang="en-US" i="1" dirty="0"/>
              <a:t>H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2A62A7-A437-89FB-1389-A06612CD2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359150"/>
            <a:ext cx="4038600" cy="50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9DC10C-1D0D-A3BF-7B1E-866A9996C31E}"/>
              </a:ext>
            </a:extLst>
          </p:cNvPr>
          <p:cNvSpPr txBox="1"/>
          <p:nvPr/>
        </p:nvSpPr>
        <p:spPr>
          <a:xfrm>
            <a:off x="2438400" y="3937059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Hamiltonian for desired </a:t>
            </a:r>
            <a:r>
              <a:rPr lang="en-US" sz="1200" i="1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200" baseline="-250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117F60-437F-1D9B-40E7-C6CAF36B235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514600" y="3763545"/>
            <a:ext cx="152400" cy="1968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308D181-314B-4E2A-FD08-21C818FC7924}"/>
              </a:ext>
            </a:extLst>
          </p:cNvPr>
          <p:cNvCxnSpPr>
            <a:cxnSpLocks/>
          </p:cNvCxnSpPr>
          <p:nvPr/>
        </p:nvCxnSpPr>
        <p:spPr bwMode="auto">
          <a:xfrm flipV="1">
            <a:off x="3810000" y="3750567"/>
            <a:ext cx="152400" cy="26898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22808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4CECC9-E101-66A2-DB29-579DB37BE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HK variational principle is not as powerful as the wavefunction-based statement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2999F0-4DA8-5DAC-383B-7A35455A40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BA0B4A-6087-2E4F-F831-C5DEDDC93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763000" cy="3581400"/>
          </a:xfrm>
        </p:spPr>
        <p:txBody>
          <a:bodyPr/>
          <a:lstStyle/>
          <a:p>
            <a:r>
              <a:rPr lang="en-US" dirty="0"/>
              <a:t>HK variational principle applies to the exact energy functional</a:t>
            </a:r>
          </a:p>
          <a:p>
            <a:pPr lvl="1"/>
            <a:r>
              <a:rPr lang="en-US" dirty="0"/>
              <a:t>We have only an approximation to this functional</a:t>
            </a:r>
          </a:p>
          <a:p>
            <a:pPr lvl="1"/>
            <a:r>
              <a:rPr lang="en-US" dirty="0"/>
              <a:t>Minimization may not take us to the correct electron density</a:t>
            </a:r>
          </a:p>
          <a:p>
            <a:pPr lvl="1"/>
            <a:r>
              <a:rPr lang="en-US" dirty="0"/>
              <a:t>Minimized energy may be lower than true ground-state energy</a:t>
            </a:r>
          </a:p>
          <a:p>
            <a:r>
              <a:rPr lang="en-US" dirty="0"/>
              <a:t>In wavefunction theories, we know the exact expectation energy for a given wavefunction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Minimization certainly brings us closer to the correct wavefunction</a:t>
            </a:r>
          </a:p>
          <a:p>
            <a:pPr lvl="1"/>
            <a:r>
              <a:rPr lang="en-US" dirty="0"/>
              <a:t>Minimum will not be lower than true ground-state energy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0F5F66-F9C4-3EF0-86E5-63C384F80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3849701"/>
            <a:ext cx="20193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990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2B34EE1-E8C4-50E9-61B9-8F59551EC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6724D2-6838-405D-9464-ADE906928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590550"/>
            <a:ext cx="8763000" cy="4171950"/>
          </a:xfrm>
        </p:spPr>
        <p:txBody>
          <a:bodyPr/>
          <a:lstStyle/>
          <a:p>
            <a:r>
              <a:rPr lang="en-US" dirty="0"/>
              <a:t>Singlet and pair densities convey coarse-grained information about the electron distributions, and are much simpler than the wavefunction</a:t>
            </a:r>
          </a:p>
          <a:p>
            <a:r>
              <a:rPr lang="en-US" dirty="0"/>
              <a:t>The HK theorems show that the singlet density in principle contains all the information needed to obtain a full description of the system</a:t>
            </a:r>
          </a:p>
          <a:p>
            <a:r>
              <a:rPr lang="en-US" dirty="0"/>
              <a:t>This information is represented as a functional of the density</a:t>
            </a:r>
          </a:p>
          <a:p>
            <a:pPr lvl="1"/>
            <a:r>
              <a:rPr lang="en-US" dirty="0"/>
              <a:t>We don’t know form of this functional – this is the next step</a:t>
            </a:r>
          </a:p>
          <a:p>
            <a:r>
              <a:rPr lang="en-US" dirty="0"/>
              <a:t>A variational principle guides evaluation of the electron density for a given molecular system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0D423C-7491-164A-B18A-E000E0184D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F7B1-922E-5919-8E36-626DDAF19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A6813-1C3B-A24B-F62A-FF3A0463C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685800"/>
            <a:ext cx="8839200" cy="440055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Wolfram Koch and Max C. </a:t>
            </a:r>
            <a:r>
              <a:rPr lang="en-US" dirty="0" err="1"/>
              <a:t>Holthausen</a:t>
            </a:r>
            <a:r>
              <a:rPr lang="en-US" dirty="0"/>
              <a:t>, </a:t>
            </a:r>
            <a:r>
              <a:rPr lang="en-US" i="1" dirty="0"/>
              <a:t>A Chemist’s Guide to Density Functional Theory</a:t>
            </a:r>
            <a:r>
              <a:rPr lang="en-US" dirty="0"/>
              <a:t>, 2</a:t>
            </a:r>
            <a:r>
              <a:rPr lang="en-US" baseline="30000" dirty="0"/>
              <a:t>nd</a:t>
            </a:r>
            <a:r>
              <a:rPr lang="en-US" dirty="0"/>
              <a:t> ed., Wiley (2001) </a:t>
            </a:r>
          </a:p>
          <a:p>
            <a:pPr lvl="1"/>
            <a:r>
              <a:rPr lang="en-US" dirty="0"/>
              <a:t>Chapters 2, 3, 4</a:t>
            </a:r>
          </a:p>
          <a:p>
            <a:pPr lvl="1"/>
            <a:r>
              <a:rPr lang="en-US" dirty="0"/>
              <a:t>On digital reserve at the UB library</a:t>
            </a:r>
            <a:br>
              <a:rPr lang="en-US" dirty="0"/>
            </a:br>
            <a:r>
              <a:rPr lang="en-US" dirty="0">
                <a:hlinkClick r:id="rId2"/>
              </a:rPr>
              <a:t>https://search.lib.buffalo.edu/permalink/01SUNY_BUF/9qhqtp/alma990021458730204803</a:t>
            </a:r>
            <a:endParaRPr lang="en-US" dirty="0"/>
          </a:p>
          <a:p>
            <a:r>
              <a:rPr lang="en-US" dirty="0"/>
              <a:t>David S. </a:t>
            </a:r>
            <a:r>
              <a:rPr lang="en-US" dirty="0" err="1"/>
              <a:t>Sholl</a:t>
            </a:r>
            <a:r>
              <a:rPr lang="en-US" dirty="0"/>
              <a:t> and Janice A. Steckel, </a:t>
            </a:r>
            <a:r>
              <a:rPr lang="en-US" i="1" dirty="0"/>
              <a:t>Density Functional Theory: A Practical Introduction</a:t>
            </a:r>
            <a:r>
              <a:rPr lang="en-US" dirty="0"/>
              <a:t>, Wiley (2009). </a:t>
            </a:r>
          </a:p>
          <a:p>
            <a:pPr lvl="1"/>
            <a:r>
              <a:rPr lang="en-US" dirty="0"/>
              <a:t>Available online via UB library:</a:t>
            </a:r>
            <a:br>
              <a:rPr lang="en-US" dirty="0"/>
            </a:br>
            <a:r>
              <a:rPr lang="en-US" sz="1700" dirty="0">
                <a:hlinkClick r:id="rId3"/>
              </a:rPr>
              <a:t>https://search.lib.buffalo.edu/permalink/01SUNY_BUF/9qhqtp/alma9938803702004803</a:t>
            </a:r>
            <a:endParaRPr lang="en-US" sz="1700" dirty="0"/>
          </a:p>
          <a:p>
            <a:pPr lvl="1"/>
            <a:r>
              <a:rPr lang="en-US" dirty="0"/>
              <a:t>Chapter 1</a:t>
            </a:r>
          </a:p>
          <a:p>
            <a:r>
              <a:rPr lang="en-US" dirty="0"/>
              <a:t>Autschbach, Sec. 8.6</a:t>
            </a:r>
          </a:p>
          <a:p>
            <a:r>
              <a:rPr lang="en-US" dirty="0"/>
              <a:t>Cramer</a:t>
            </a:r>
          </a:p>
          <a:p>
            <a:pPr lvl="1"/>
            <a:r>
              <a:rPr lang="en-US" dirty="0"/>
              <a:t>Video 5.01: </a:t>
            </a:r>
            <a:r>
              <a:rPr lang="en-US" dirty="0">
                <a:hlinkClick r:id="rId4"/>
              </a:rPr>
              <a:t>https://www.youtube.com/watch?v=ofyr1GyEZsU</a:t>
            </a:r>
            <a:endParaRPr lang="en-US" dirty="0"/>
          </a:p>
          <a:p>
            <a:pPr lvl="1"/>
            <a:r>
              <a:rPr lang="en-US" dirty="0"/>
              <a:t>Video 5.02: </a:t>
            </a:r>
            <a:r>
              <a:rPr lang="en-US" dirty="0">
                <a:hlinkClick r:id="rId5"/>
              </a:rPr>
              <a:t>https://www.youtube.com/watch?v=hrpfTvrI2s4</a:t>
            </a:r>
            <a:r>
              <a:rPr lang="en-US" dirty="0"/>
              <a:t> </a:t>
            </a:r>
            <a:r>
              <a:rPr lang="en-US" sz="1800" dirty="0"/>
              <a:t>(note erratum video that follows it)</a:t>
            </a:r>
            <a:endParaRPr lang="en-US" dirty="0"/>
          </a:p>
          <a:p>
            <a:pPr lvl="1"/>
            <a:r>
              <a:rPr lang="en-US" dirty="0"/>
              <a:t>Video 5.03: </a:t>
            </a:r>
            <a:r>
              <a:rPr lang="en-US" dirty="0">
                <a:hlinkClick r:id="rId6"/>
              </a:rPr>
              <a:t>https://www.youtube.com/watch?v=vvRS8SHjAFw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848F3A-EEAD-C4DD-4432-3EA34A87A5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18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9A22EDB-C354-1E1B-6A95-183C8176F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534400" cy="89535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electron density</a:t>
            </a:r>
            <a:r>
              <a:rPr lang="en-US" dirty="0"/>
              <a:t> is a marginal probability obtained from the full </a:t>
            </a:r>
            <a:r>
              <a:rPr lang="en-US" i="1" dirty="0"/>
              <a:t>n</a:t>
            </a:r>
            <a:r>
              <a:rPr lang="en-US" dirty="0"/>
              <a:t>-electron distribution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0D5359-31D9-3FAF-3A7A-4994DF238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02" y="1047750"/>
            <a:ext cx="6735198" cy="3581400"/>
          </a:xfrm>
        </p:spPr>
        <p:txBody>
          <a:bodyPr/>
          <a:lstStyle/>
          <a:p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All electrons are equivalent, so singling out the first one does not restrict the generality of the definition</a:t>
            </a:r>
          </a:p>
          <a:p>
            <a:pPr lvl="1"/>
            <a:r>
              <a:rPr lang="en-US" dirty="0"/>
              <a:t>A function of just 3 spatial variables (</a:t>
            </a:r>
            <a:r>
              <a:rPr lang="en-US" i="1" dirty="0"/>
              <a:t>x, y, z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Normalizes to </a:t>
            </a:r>
            <a:r>
              <a:rPr lang="en-US" i="1" dirty="0"/>
              <a:t>N</a:t>
            </a:r>
            <a:r>
              <a:rPr lang="en-US" sz="900" i="1" dirty="0"/>
              <a:t> </a:t>
            </a:r>
            <a:r>
              <a:rPr lang="en-US" i="1" baseline="30000" dirty="0"/>
              <a:t>s</a:t>
            </a:r>
            <a:r>
              <a:rPr lang="en-US" dirty="0"/>
              <a:t>:</a:t>
            </a:r>
          </a:p>
          <a:p>
            <a:r>
              <a:rPr lang="el-GR" dirty="0"/>
              <a:t>ρ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 has a finite cusp </a:t>
            </a:r>
            <a:br>
              <a:rPr lang="en-US" dirty="0"/>
            </a:br>
            <a:r>
              <a:rPr lang="en-US" dirty="0"/>
              <a:t>at the atom nuclei</a:t>
            </a:r>
          </a:p>
          <a:p>
            <a:r>
              <a:rPr lang="en-US" dirty="0"/>
              <a:t>Decays exponentially away from all nuclei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148820-52AA-E76B-BE34-22148AF5ECA4}"/>
              </a:ext>
            </a:extLst>
          </p:cNvPr>
          <p:cNvSpPr txBox="1"/>
          <p:nvPr/>
        </p:nvSpPr>
        <p:spPr>
          <a:xfrm>
            <a:off x="7010399" y="1070269"/>
            <a:ext cx="21336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spin-averaged density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9E11F80-8D96-F358-343E-638C03540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0686" y="2403719"/>
            <a:ext cx="1365250" cy="33606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2259D42-4D94-F3D4-E4E8-ECA5617788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6402"/>
          <a:stretch/>
        </p:blipFill>
        <p:spPr>
          <a:xfrm>
            <a:off x="2971579" y="2708056"/>
            <a:ext cx="3144753" cy="184489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CE79B60-1009-148E-B012-425869F100E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3200" y="2647950"/>
            <a:ext cx="2521556" cy="2457350"/>
          </a:xfrm>
          <a:prstGeom prst="rect">
            <a:avLst/>
          </a:prstGeom>
          <a:ln>
            <a:solidFill>
              <a:srgbClr val="009900"/>
            </a:solidFill>
          </a:ln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77619BC-15A0-B1AA-2733-8B31C8C7D900}"/>
              </a:ext>
            </a:extLst>
          </p:cNvPr>
          <p:cNvSpPr txBox="1"/>
          <p:nvPr/>
        </p:nvSpPr>
        <p:spPr>
          <a:xfrm>
            <a:off x="6920974" y="1757388"/>
            <a:ext cx="2133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l-GR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ψ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given by a Slater determinant, </a:t>
            </a:r>
            <a:r>
              <a:rPr lang="el-GR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ρ(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r) is a sum of the orbital electron densities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F9C6941A-4853-E192-F91B-591A68DD39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195" y="1045109"/>
            <a:ext cx="5892800" cy="6350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BDB2424-AE61-169F-8082-A77E8110528B}"/>
              </a:ext>
            </a:extLst>
          </p:cNvPr>
          <p:cNvSpPr txBox="1"/>
          <p:nvPr/>
        </p:nvSpPr>
        <p:spPr>
          <a:xfrm>
            <a:off x="-192703" y="89535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 </a:t>
            </a:r>
          </a:p>
          <a:p>
            <a:pPr algn="r"/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coordinate</a:t>
            </a:r>
            <a:endParaRPr lang="en-US" sz="105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137C4D4-F4BF-C3D4-73E0-2D4A1E1B5815}"/>
              </a:ext>
            </a:extLst>
          </p:cNvPr>
          <p:cNvCxnSpPr>
            <a:cxnSpLocks/>
          </p:cNvCxnSpPr>
          <p:nvPr/>
        </p:nvCxnSpPr>
        <p:spPr bwMode="auto">
          <a:xfrm>
            <a:off x="555140" y="1103063"/>
            <a:ext cx="206860" cy="1616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A8D264F2-C552-C949-A4B1-B34B3333BF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2100" y="3025350"/>
            <a:ext cx="1664701" cy="537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B238FAE-616A-5FC3-B8D8-EF71CE1CD3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9573" y="1323350"/>
            <a:ext cx="1799622" cy="24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71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50B05-2427-AF45-D0BE-6BCDF56A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electron pair density </a:t>
            </a:r>
            <a:r>
              <a:rPr lang="en-US" dirty="0"/>
              <a:t>is important for understanding electron correlation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57DFE1-B24B-5B21-0B27-B1C9DA7E3D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35637F-967B-8A67-204A-FF9D881D9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809750"/>
            <a:ext cx="8763000" cy="2819400"/>
          </a:xfrm>
        </p:spPr>
        <p:txBody>
          <a:bodyPr/>
          <a:lstStyle/>
          <a:p>
            <a:r>
              <a:rPr lang="en-US" dirty="0"/>
              <a:t>For uncorrelated electrons: </a:t>
            </a:r>
          </a:p>
          <a:p>
            <a:r>
              <a:rPr lang="en-US" dirty="0"/>
              <a:t>But electrons are strongly correlated</a:t>
            </a:r>
          </a:p>
          <a:p>
            <a:pPr lvl="1"/>
            <a:r>
              <a:rPr lang="en-US" dirty="0"/>
              <a:t>Pauli exclusion</a:t>
            </a:r>
          </a:p>
          <a:p>
            <a:pPr lvl="1"/>
            <a:r>
              <a:rPr lang="en-US" dirty="0"/>
              <a:t>Coulomb repulsion</a:t>
            </a:r>
          </a:p>
          <a:p>
            <a:r>
              <a:rPr lang="en-US" dirty="0"/>
              <a:t>Consider the </a:t>
            </a:r>
            <a:r>
              <a:rPr lang="en-US" i="1" dirty="0"/>
              <a:t>reduced density matrix </a:t>
            </a:r>
            <a:r>
              <a:rPr lang="en-US" dirty="0"/>
              <a:t>for two electrons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EAD3CC-5F7C-807E-5564-45A024B5C493}"/>
              </a:ext>
            </a:extLst>
          </p:cNvPr>
          <p:cNvSpPr txBox="1"/>
          <p:nvPr/>
        </p:nvSpPr>
        <p:spPr>
          <a:xfrm>
            <a:off x="6858000" y="223355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electron can’t contribute to both 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 and 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CD6AC70-E140-1A97-CD76-D6D11BBA7BE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705600" y="2233550"/>
            <a:ext cx="215088" cy="84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3933209-C310-B054-74E5-0E23C6184887}"/>
              </a:ext>
            </a:extLst>
          </p:cNvPr>
          <p:cNvSpPr txBox="1"/>
          <p:nvPr/>
        </p:nvSpPr>
        <p:spPr>
          <a:xfrm>
            <a:off x="5562600" y="4876835"/>
            <a:ext cx="358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switching to simpler notation when meaning isn’t ambiguous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8EF4C9D-B506-22F3-6A4E-CD7C0288D72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067299" y="4688102"/>
            <a:ext cx="520203" cy="2840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8D3E92FC-5802-5817-A86E-16DB5F2BF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838" y="1889319"/>
            <a:ext cx="3975100" cy="3556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80A2F27-CE2C-8770-1D97-FC844AD39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079080"/>
            <a:ext cx="7772400" cy="58439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A8AB403-DA27-E281-BF9D-E20948967D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66" y="4303835"/>
            <a:ext cx="7772400" cy="54352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AE5750A8-6AC5-AF56-955E-EF005E58416A}"/>
              </a:ext>
            </a:extLst>
          </p:cNvPr>
          <p:cNvSpPr txBox="1"/>
          <p:nvPr/>
        </p:nvSpPr>
        <p:spPr>
          <a:xfrm>
            <a:off x="1422152" y="4847359"/>
            <a:ext cx="3454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this development, these include spin coordinates too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3545A15-6F87-5AA8-C6DD-507397403E1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295400" y="4688102"/>
            <a:ext cx="189441" cy="2434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38986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A7C60-8E91-84F5-5B87-10B039FE6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of the Pauli principle to </a:t>
            </a:r>
            <a:r>
              <a:rPr lang="el-GR" i="1" dirty="0"/>
              <a:t>γ</a:t>
            </a:r>
            <a:r>
              <a:rPr lang="en-US" dirty="0"/>
              <a:t> leads to Pauli exclusion </a:t>
            </a:r>
            <a:r>
              <a:rPr lang="en-US" i="1" dirty="0"/>
              <a:t>at a point in space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9ACFF8-C0B0-8750-9D9D-2FC91C114E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ADCF8F-5AA1-8111-D3E0-2732D2A1C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52550"/>
            <a:ext cx="8915400" cy="2743200"/>
          </a:xfrm>
        </p:spPr>
        <p:txBody>
          <a:bodyPr/>
          <a:lstStyle/>
          <a:p>
            <a:r>
              <a:rPr lang="en-US" dirty="0"/>
              <a:t>Swapping 1 and 2 (or 1’ and 2’) changes sign of </a:t>
            </a:r>
            <a:r>
              <a:rPr lang="el-GR" dirty="0"/>
              <a:t>γ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The “diagonal elements” (x' = x) are the pair density</a:t>
            </a:r>
          </a:p>
          <a:p>
            <a:endParaRPr lang="en-US" dirty="0"/>
          </a:p>
          <a:p>
            <a:r>
              <a:rPr lang="en-US" dirty="0"/>
              <a:t>But also, when 1 = 2, electrons have same spin and location</a:t>
            </a:r>
          </a:p>
          <a:p>
            <a:endParaRPr lang="en-US" dirty="0"/>
          </a:p>
          <a:p>
            <a:r>
              <a:rPr lang="en-US" dirty="0"/>
              <a:t>Pair density must be zero </a:t>
            </a:r>
            <a:r>
              <a:rPr lang="en-US" dirty="0">
                <a:sym typeface="Wingdings" pitchFamily="2" charset="2"/>
              </a:rPr>
              <a:t> cannot occupy same location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565178-A722-C176-2544-A699C1B6F86B}"/>
              </a:ext>
            </a:extLst>
          </p:cNvPr>
          <p:cNvSpPr txBox="1"/>
          <p:nvPr/>
        </p:nvSpPr>
        <p:spPr>
          <a:xfrm>
            <a:off x="3232150" y="2952750"/>
            <a:ext cx="882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primes gone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E4A225E-0E3B-98A0-418B-12E8807320EA}"/>
              </a:ext>
            </a:extLst>
          </p:cNvPr>
          <p:cNvCxnSpPr>
            <a:cxnSpLocks/>
            <a:stCxn id="24" idx="1"/>
          </p:cNvCxnSpPr>
          <p:nvPr/>
        </p:nvCxnSpPr>
        <p:spPr bwMode="auto">
          <a:xfrm flipH="1">
            <a:off x="3124200" y="3075861"/>
            <a:ext cx="107950" cy="1816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1E34D47-D57F-41E3-61E9-6147E211970D}"/>
              </a:ext>
            </a:extLst>
          </p:cNvPr>
          <p:cNvCxnSpPr>
            <a:cxnSpLocks/>
          </p:cNvCxnSpPr>
          <p:nvPr/>
        </p:nvCxnSpPr>
        <p:spPr bwMode="auto">
          <a:xfrm flipH="1">
            <a:off x="4921252" y="3075861"/>
            <a:ext cx="107950" cy="18168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Arc 32">
            <a:extLst>
              <a:ext uri="{FF2B5EF4-FFF2-40B4-BE49-F238E27FC236}">
                <a16:creationId xmlns:a16="http://schemas.microsoft.com/office/drawing/2014/main" id="{3009DC52-4597-C4C3-B5DF-A9DCCED9F653}"/>
              </a:ext>
            </a:extLst>
          </p:cNvPr>
          <p:cNvSpPr/>
          <p:nvPr/>
        </p:nvSpPr>
        <p:spPr bwMode="auto">
          <a:xfrm rot="19351434">
            <a:off x="3012341" y="2058848"/>
            <a:ext cx="439619" cy="358941"/>
          </a:xfrm>
          <a:prstGeom prst="arc">
            <a:avLst/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7CF2B2D-1161-6987-8E10-9EAED938C8FE}"/>
              </a:ext>
            </a:extLst>
          </p:cNvPr>
          <p:cNvCxnSpPr>
            <a:cxnSpLocks/>
          </p:cNvCxnSpPr>
          <p:nvPr/>
        </p:nvCxnSpPr>
        <p:spPr bwMode="auto">
          <a:xfrm>
            <a:off x="4648200" y="2114550"/>
            <a:ext cx="76200" cy="1289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E3A8596F-65B0-17A4-0D42-2A6C24A48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750" y="2079568"/>
            <a:ext cx="3746500" cy="3175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D3502B01-CB45-DE28-19C0-AF35885B4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550" y="4187825"/>
            <a:ext cx="6845300" cy="3175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DC56EB6-1469-9631-DEC9-2898062AAD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3475" y="1012768"/>
            <a:ext cx="5408036" cy="37818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193ECCFD-5CEF-1EF8-DEA7-8716389287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800" y="3221911"/>
            <a:ext cx="5270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432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FC859AA7-3B05-EB7B-21CA-F7C1CC7F8B6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9101" y="2887034"/>
            <a:ext cx="2515352" cy="1991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7E3482-03DA-80C2-FF6A-66968B7F3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895350"/>
          </a:xfrm>
        </p:spPr>
        <p:txBody>
          <a:bodyPr/>
          <a:lstStyle/>
          <a:p>
            <a:r>
              <a:rPr lang="en-US" dirty="0"/>
              <a:t>Electrons of the same spin do not move independently: </a:t>
            </a:r>
            <a:r>
              <a:rPr lang="en-US" i="1" dirty="0"/>
              <a:t>Fermi</a:t>
            </a:r>
            <a:r>
              <a:rPr lang="en-US" dirty="0"/>
              <a:t>, or </a:t>
            </a:r>
            <a:r>
              <a:rPr lang="en-US" i="1" dirty="0"/>
              <a:t>exchange correlation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1561D3-4385-3F31-4A13-BE379BED1E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57B9B7-AFB4-3007-FAD6-00AC23472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9150"/>
            <a:ext cx="8763000" cy="38100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Effect has nothing (yet) to do with Coulomb interaction</a:t>
            </a:r>
          </a:p>
          <a:p>
            <a:r>
              <a:rPr lang="en-US" dirty="0"/>
              <a:t>Effect does not apply to electrons of different spin</a:t>
            </a:r>
          </a:p>
          <a:p>
            <a:r>
              <a:rPr lang="en-US" dirty="0"/>
              <a:t>A Slater determinant captures this effect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995453-6870-12B0-79D7-33EA234F74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917" y="3321050"/>
            <a:ext cx="4080856" cy="546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8A3210-91BF-37C7-03B5-FD928F0503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917" y="4248150"/>
            <a:ext cx="3556000" cy="635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96A30A6-FD4F-B69A-BD3F-96B09440B2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2405" y="2952750"/>
            <a:ext cx="927100" cy="3175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E131EF-1978-7E43-3593-7EEA79B4E2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8404" y="2957746"/>
            <a:ext cx="927100" cy="3175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7EF788F-F793-95DD-E03F-4CA1168EB381}"/>
              </a:ext>
            </a:extLst>
          </p:cNvPr>
          <p:cNvSpPr txBox="1"/>
          <p:nvPr/>
        </p:nvSpPr>
        <p:spPr>
          <a:xfrm>
            <a:off x="4417773" y="4788555"/>
            <a:ext cx="4754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015BBC"/>
                </a:solidFill>
                <a:latin typeface="+mn-lt"/>
                <a:ea typeface="ＭＳ Ｐゴシック" pitchFamily="-109" charset="-128"/>
              </a:rPr>
              <a:t>2D PiaB </a:t>
            </a:r>
            <a:r>
              <a:rPr lang="el-GR" sz="1800" dirty="0">
                <a:solidFill>
                  <a:srgbClr val="015BBC"/>
                </a:solidFill>
                <a:latin typeface="+mn-lt"/>
                <a:ea typeface="ＭＳ Ｐゴシック" pitchFamily="-109" charset="-128"/>
              </a:rPr>
              <a:t>ρ</a:t>
            </a:r>
            <a:r>
              <a:rPr lang="en-US" sz="1800" baseline="-25000" dirty="0">
                <a:solidFill>
                  <a:srgbClr val="015BBC"/>
                </a:solidFill>
                <a:latin typeface="+mn-lt"/>
                <a:ea typeface="ＭＳ Ｐゴシック" pitchFamily="-109" charset="-128"/>
              </a:rPr>
              <a:t>2</a:t>
            </a:r>
            <a:r>
              <a:rPr lang="en-US" sz="1800" dirty="0">
                <a:solidFill>
                  <a:srgbClr val="015BBC"/>
                </a:solidFill>
                <a:latin typeface="+mn-lt"/>
                <a:ea typeface="ＭＳ Ｐゴシック" pitchFamily="-109" charset="-128"/>
              </a:rPr>
              <a:t>(1,2) as function of electron-2 position</a:t>
            </a:r>
            <a:endParaRPr lang="en-US" sz="1800" baseline="-25000" dirty="0">
              <a:solidFill>
                <a:srgbClr val="015BBC"/>
              </a:solidFill>
              <a:latin typeface="+mn-lt"/>
              <a:ea typeface="ＭＳ Ｐゴシック" pitchFamily="-109" charset="-12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96DC07-BDD5-08AE-9CD1-53BE943B9210}"/>
              </a:ext>
            </a:extLst>
          </p:cNvPr>
          <p:cNvSpPr txBox="1"/>
          <p:nvPr/>
        </p:nvSpPr>
        <p:spPr>
          <a:xfrm>
            <a:off x="6387827" y="4498260"/>
            <a:ext cx="853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D21DE87-AFCF-C7DF-61DD-964618DDEE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943600" y="3908520"/>
            <a:ext cx="648279" cy="6653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43AFEAEF-712F-7CB3-B45D-5506B27DAAAB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7370" y="2887034"/>
            <a:ext cx="2475921" cy="2042973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A4FBB3D-8613-1283-EB8D-5E2E34241A65}"/>
              </a:ext>
            </a:extLst>
          </p:cNvPr>
          <p:cNvCxnSpPr>
            <a:cxnSpLocks/>
          </p:cNvCxnSpPr>
          <p:nvPr/>
        </p:nvCxnSpPr>
        <p:spPr bwMode="auto">
          <a:xfrm flipV="1">
            <a:off x="7209744" y="4324350"/>
            <a:ext cx="785586" cy="2749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1F0BB0C9-832B-AD90-4F34-11661C87CD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400" y="971550"/>
            <a:ext cx="15494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654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52DFF-7AF2-75E6-AC2D-A8C635AAF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534400" cy="895350"/>
          </a:xfrm>
        </p:spPr>
        <p:txBody>
          <a:bodyPr/>
          <a:lstStyle/>
          <a:p>
            <a:r>
              <a:rPr lang="en-US" dirty="0"/>
              <a:t>Electrostatic repulsion is another source of correlation: </a:t>
            </a:r>
            <a:r>
              <a:rPr lang="en-US" i="1" dirty="0"/>
              <a:t>Coulomb</a:t>
            </a:r>
            <a:r>
              <a:rPr lang="en-US" dirty="0"/>
              <a:t>, or just </a:t>
            </a:r>
            <a:r>
              <a:rPr lang="en-US" i="1" dirty="0"/>
              <a:t>electron correlation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0D8C20-EB4A-F2B6-C387-76B78463C2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F09A1D-A583-226D-9877-66C5DB90A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Slater determinant does not capture this at all</a:t>
            </a:r>
          </a:p>
          <a:p>
            <a:pPr lvl="1"/>
            <a:r>
              <a:rPr lang="en-US" dirty="0"/>
              <a:t>For opposite spins, pair density is a product of singlet densities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1CB9FF-1E7F-370A-DD57-040C43A71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784084"/>
            <a:ext cx="622300" cy="2131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C36A56-378A-3C5B-A672-5F602C7C2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014682"/>
            <a:ext cx="6248400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634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B0A21-81D8-2BE8-C222-A5BBC7DA6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89535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i="1" dirty="0"/>
              <a:t>exchange-correlation hole</a:t>
            </a:r>
            <a:r>
              <a:rPr lang="en-US" dirty="0"/>
              <a:t> is the difference between correlated and uncorrelated densities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FDB33E-3D81-BFC5-F4BC-CCFA20C6A3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49ADA5-D784-FB98-68CC-5D7F04EB1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632767"/>
            <a:ext cx="8763000" cy="2057400"/>
          </a:xfrm>
        </p:spPr>
        <p:txBody>
          <a:bodyPr/>
          <a:lstStyle/>
          <a:p>
            <a:r>
              <a:rPr lang="en-US" dirty="0"/>
              <a:t>Presence of electron 1 typically depletes the probability of electron 2, hence the description of this as a “hole”</a:t>
            </a:r>
          </a:p>
          <a:p>
            <a:r>
              <a:rPr lang="en-US" dirty="0"/>
              <a:t>Integrated over all space, the hole is -1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5B1243-7F48-12E0-C72B-26258148D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23635"/>
            <a:ext cx="3365500" cy="685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5DE81A-785C-45FC-24F6-DAA181F554D2}"/>
              </a:ext>
            </a:extLst>
          </p:cNvPr>
          <p:cNvSpPr txBox="1"/>
          <p:nvPr/>
        </p:nvSpPr>
        <p:spPr>
          <a:xfrm>
            <a:off x="2057400" y="1986436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Conditional probability: probability for electron at 2,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 electron at 1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05B70844-CBC9-A538-08CF-A0FD1B67672A}"/>
              </a:ext>
            </a:extLst>
          </p:cNvPr>
          <p:cNvSpPr/>
          <p:nvPr/>
        </p:nvSpPr>
        <p:spPr bwMode="auto">
          <a:xfrm rot="16200000">
            <a:off x="2709074" y="1386993"/>
            <a:ext cx="221284" cy="1066168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21A47C-B1E2-D6BA-45B1-C5C952C64480}"/>
              </a:ext>
            </a:extLst>
          </p:cNvPr>
          <p:cNvSpPr txBox="1"/>
          <p:nvPr/>
        </p:nvSpPr>
        <p:spPr>
          <a:xfrm>
            <a:off x="3962400" y="1748418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Unconditional probability of an electron at 2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E6E64F7-8B4C-0FFF-4F00-4D653163832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038600" y="1657350"/>
            <a:ext cx="165100" cy="1520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5FE47E1-7EA7-E5F4-C7A0-3F80F6ECB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4167534"/>
            <a:ext cx="2451100" cy="635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45C346-B6ED-518F-CB53-FEC5A00EA8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5055" y="4043111"/>
            <a:ext cx="2204145" cy="8717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586EF06-DDB5-1C29-C4F2-D6D741CA45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6967" y="1396247"/>
            <a:ext cx="2710833" cy="20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914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B8DB0-EA72-1733-A083-1B849842C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895350"/>
          </a:xfrm>
        </p:spPr>
        <p:txBody>
          <a:bodyPr/>
          <a:lstStyle/>
          <a:p>
            <a:r>
              <a:rPr lang="en-US" dirty="0"/>
              <a:t>Knowledge of </a:t>
            </a:r>
            <a:r>
              <a:rPr lang="en-US" i="1" dirty="0" err="1"/>
              <a:t>h</a:t>
            </a:r>
            <a:r>
              <a:rPr lang="en-US" baseline="-25000" dirty="0" err="1"/>
              <a:t>XC</a:t>
            </a:r>
            <a:r>
              <a:rPr lang="en-US" dirty="0"/>
              <a:t> can be used to correct the classical electron-electron electrostatic energy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365199-5E69-FB63-EF1A-172C785D89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FD7C1E-A454-4EC3-EFC1-658C88AA6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25106"/>
            <a:ext cx="9067800" cy="2004044"/>
          </a:xfrm>
        </p:spPr>
        <p:txBody>
          <a:bodyPr/>
          <a:lstStyle/>
          <a:p>
            <a:r>
              <a:rPr lang="en-US" dirty="0"/>
              <a:t>The second term is the interaction of the charge density with the Coulomb-exchange hole</a:t>
            </a:r>
          </a:p>
          <a:p>
            <a:r>
              <a:rPr lang="en-US" dirty="0"/>
              <a:t>Its contribution is negative in general, so the charge-density/hole interaction is favorable</a:t>
            </a:r>
          </a:p>
          <a:p>
            <a:r>
              <a:rPr lang="en-US" dirty="0"/>
              <a:t>Consider separate Coulomb and Fermi terms: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8A65DF-BD42-016F-B52B-CA1D0EB0F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080340"/>
            <a:ext cx="7073900" cy="660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0CC82A-DACB-AB31-367A-C8F152CC39C6}"/>
              </a:ext>
            </a:extLst>
          </p:cNvPr>
          <p:cNvSpPr txBox="1"/>
          <p:nvPr/>
        </p:nvSpPr>
        <p:spPr>
          <a:xfrm>
            <a:off x="1447802" y="2056729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Classical electrostatic energy of a charge distribution with itself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5175801F-B464-7FA9-A7C4-8742CE0A220F}"/>
              </a:ext>
            </a:extLst>
          </p:cNvPr>
          <p:cNvSpPr/>
          <p:nvPr/>
        </p:nvSpPr>
        <p:spPr bwMode="auto">
          <a:xfrm rot="16200000">
            <a:off x="2743044" y="590390"/>
            <a:ext cx="305116" cy="2743200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61DA73-B35A-F79C-FB3D-72CA9157863C}"/>
              </a:ext>
            </a:extLst>
          </p:cNvPr>
          <p:cNvSpPr txBox="1"/>
          <p:nvPr/>
        </p:nvSpPr>
        <p:spPr>
          <a:xfrm>
            <a:off x="4803749" y="2057947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 for self-interaction and all quantum-mechanical correlation effects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9C46A048-4D83-4AA1-36A8-F0FFF0A5837B}"/>
              </a:ext>
            </a:extLst>
          </p:cNvPr>
          <p:cNvSpPr/>
          <p:nvPr/>
        </p:nvSpPr>
        <p:spPr bwMode="auto">
          <a:xfrm rot="16200000">
            <a:off x="6095842" y="285590"/>
            <a:ext cx="305116" cy="3352800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DAA180-AF96-6A7B-F10E-C898437E8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4615941"/>
            <a:ext cx="2463800" cy="3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185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98B44-C7DA-221C-F42A-BB3CD644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458200" cy="895350"/>
          </a:xfrm>
        </p:spPr>
        <p:txBody>
          <a:bodyPr/>
          <a:lstStyle/>
          <a:p>
            <a:r>
              <a:rPr lang="en-US" dirty="0"/>
              <a:t>Is their reason to believe that the electron density </a:t>
            </a:r>
            <a:r>
              <a:rPr lang="el-GR" dirty="0"/>
              <a:t>ρ</a:t>
            </a:r>
            <a:r>
              <a:rPr lang="en-US" dirty="0"/>
              <a:t> is sufficient to do quantum chemistry?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63E13A-AFAF-DF7C-95CC-2E843597EF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6AEFBA-B4DF-4C67-CEF6-F6E631150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763000" cy="3581400"/>
          </a:xfrm>
        </p:spPr>
        <p:txBody>
          <a:bodyPr/>
          <a:lstStyle/>
          <a:p>
            <a:r>
              <a:rPr lang="en-US" dirty="0"/>
              <a:t>Yes.  Note these observations:</a:t>
            </a:r>
          </a:p>
          <a:p>
            <a:pPr lvl="1"/>
            <a:r>
              <a:rPr lang="en-US" dirty="0"/>
              <a:t>The Hamiltonian is uniquely defined by </a:t>
            </a:r>
          </a:p>
          <a:p>
            <a:pPr lvl="2"/>
            <a:r>
              <a:rPr lang="en-US" i="1" dirty="0"/>
              <a:t>Number of electrons, N</a:t>
            </a:r>
          </a:p>
          <a:p>
            <a:pPr lvl="2"/>
            <a:r>
              <a:rPr lang="en-US" i="1" dirty="0"/>
              <a:t>Positions of nuclei, R</a:t>
            </a:r>
            <a:r>
              <a:rPr lang="en-US" baseline="-25000" dirty="0"/>
              <a:t>A</a:t>
            </a:r>
            <a:r>
              <a:rPr lang="en-US" dirty="0"/>
              <a:t> </a:t>
            </a:r>
          </a:p>
          <a:p>
            <a:pPr lvl="2"/>
            <a:r>
              <a:rPr lang="en-US" i="1" dirty="0"/>
              <a:t>The charges of the nuclei, Z</a:t>
            </a:r>
            <a:r>
              <a:rPr lang="en-US" baseline="-25000" dirty="0"/>
              <a:t>A</a:t>
            </a:r>
            <a:r>
              <a:rPr lang="en-US" dirty="0"/>
              <a:t> </a:t>
            </a:r>
            <a:r>
              <a:rPr lang="en-US" i="1" dirty="0"/>
              <a:t> </a:t>
            </a:r>
          </a:p>
          <a:p>
            <a:pPr lvl="1"/>
            <a:r>
              <a:rPr lang="en-US" dirty="0"/>
              <a:t>The electron density has the same information</a:t>
            </a:r>
          </a:p>
          <a:p>
            <a:pPr lvl="2"/>
            <a:r>
              <a:rPr lang="en-US" dirty="0"/>
              <a:t> </a:t>
            </a:r>
          </a:p>
          <a:p>
            <a:pPr lvl="2"/>
            <a:r>
              <a:rPr lang="en-US" dirty="0"/>
              <a:t> </a:t>
            </a:r>
            <a:r>
              <a:rPr lang="en-US" i="1" dirty="0"/>
              <a:t>Cusps in </a:t>
            </a:r>
            <a:r>
              <a:rPr lang="el-GR" i="1" dirty="0"/>
              <a:t>ρ</a:t>
            </a:r>
            <a:r>
              <a:rPr lang="en-US" i="1" dirty="0"/>
              <a:t> locate the positions of the nuclei</a:t>
            </a:r>
          </a:p>
          <a:p>
            <a:pPr lvl="2"/>
            <a:r>
              <a:rPr lang="en-US" i="1" dirty="0"/>
              <a:t>There is also a relation between the </a:t>
            </a:r>
            <a:r>
              <a:rPr lang="el-GR" i="1" dirty="0"/>
              <a:t>ρ</a:t>
            </a:r>
            <a:r>
              <a:rPr lang="en-US" i="1" dirty="0"/>
              <a:t> and Z</a:t>
            </a:r>
            <a:r>
              <a:rPr lang="en-US" baseline="-25000" dirty="0"/>
              <a:t>A</a:t>
            </a:r>
            <a:r>
              <a:rPr lang="en-US" dirty="0"/>
              <a:t>:</a:t>
            </a:r>
          </a:p>
          <a:p>
            <a:r>
              <a:rPr lang="en-US" dirty="0"/>
              <a:t>Given the electron density, a Hamiltonian could be defined, so all the relevant information is there</a:t>
            </a:r>
            <a:r>
              <a:rPr lang="en-US" i="1" dirty="0"/>
              <a:t> </a:t>
            </a:r>
            <a:endParaRPr lang="en-US" dirty="0"/>
          </a:p>
          <a:p>
            <a:pPr lvl="2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F78DEF-4050-79FF-8797-B5B688608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105150"/>
            <a:ext cx="1123188" cy="4099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8D5E5C-2BD7-C7BC-5EE8-90D384555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3714750"/>
            <a:ext cx="243981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08031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6877</TotalTime>
  <Words>1421</Words>
  <Application>Microsoft Macintosh PowerPoint</Application>
  <PresentationFormat>On-screen Show (16:9)</PresentationFormat>
  <Paragraphs>161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Comic Sans MS</vt:lpstr>
      <vt:lpstr>Helvetica</vt:lpstr>
      <vt:lpstr>Times New Roman</vt:lpstr>
      <vt:lpstr>UB Blue Bar</vt:lpstr>
      <vt:lpstr>Lecture 10 Density Functional Theory</vt:lpstr>
      <vt:lpstr>The electron density is a marginal probability obtained from the full n-electron distribution</vt:lpstr>
      <vt:lpstr>The electron pair density is important for understanding electron correlation</vt:lpstr>
      <vt:lpstr>Application of the Pauli principle to γ leads to Pauli exclusion at a point in space</vt:lpstr>
      <vt:lpstr>Electrons of the same spin do not move independently: Fermi, or exchange correlation</vt:lpstr>
      <vt:lpstr>Electrostatic repulsion is another source of correlation: Coulomb, or just electron correlation</vt:lpstr>
      <vt:lpstr>The exchange-correlation hole is the difference between correlated and uncorrelated densities</vt:lpstr>
      <vt:lpstr>Knowledge of hXC can be used to correct the classical electron-electron electrostatic energy</vt:lpstr>
      <vt:lpstr>Is their reason to believe that the electron density ρ is sufficient to do quantum chemistry?</vt:lpstr>
      <vt:lpstr>Why would we prefer to work with the electron density rather than the wavefunction?</vt:lpstr>
      <vt:lpstr>The Hohenberg-Kohn theorems provide a rigorous basis for using ρ(r) to do quantum chemistry</vt:lpstr>
      <vt:lpstr>The reductio ad absurdum HK proof of existence is surprisingly simple</vt:lpstr>
      <vt:lpstr>The HK theorem says nothing about the form of the energy functional</vt:lpstr>
      <vt:lpstr>The second HK theorem addresses the need to specify Vext(r) independently, rather than ρ(r)</vt:lpstr>
      <vt:lpstr>HK variational principle is not as powerful as the wavefunction-based statement</vt:lpstr>
      <vt:lpstr>Summary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9 Density Functional Theory</dc:title>
  <dc:creator>Microsoft Office User</dc:creator>
  <cp:lastModifiedBy>Microsoft Office User</cp:lastModifiedBy>
  <cp:revision>72</cp:revision>
  <dcterms:created xsi:type="dcterms:W3CDTF">2024-02-21T01:10:12Z</dcterms:created>
  <dcterms:modified xsi:type="dcterms:W3CDTF">2024-03-06T02:37:49Z</dcterms:modified>
</cp:coreProperties>
</file>