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86" r:id="rId2"/>
    <p:sldId id="487" r:id="rId3"/>
    <p:sldId id="516" r:id="rId4"/>
    <p:sldId id="517" r:id="rId5"/>
    <p:sldId id="501" r:id="rId6"/>
    <p:sldId id="518" r:id="rId7"/>
    <p:sldId id="502" r:id="rId8"/>
    <p:sldId id="503" r:id="rId9"/>
    <p:sldId id="515" r:id="rId10"/>
    <p:sldId id="519" r:id="rId11"/>
    <p:sldId id="520" r:id="rId12"/>
    <p:sldId id="521" r:id="rId13"/>
    <p:sldId id="523" r:id="rId14"/>
    <p:sldId id="524" r:id="rId15"/>
    <p:sldId id="525" r:id="rId16"/>
    <p:sldId id="526" r:id="rId17"/>
    <p:sldId id="527" r:id="rId18"/>
    <p:sldId id="528" r:id="rId19"/>
    <p:sldId id="529" r:id="rId20"/>
    <p:sldId id="514" r:id="rId21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BBC"/>
    <a:srgbClr val="009900"/>
    <a:srgbClr val="3299FF"/>
    <a:srgbClr val="99FFCC"/>
    <a:srgbClr val="FF3300"/>
    <a:srgbClr val="FF6600"/>
    <a:srgbClr val="FF0000"/>
    <a:srgbClr val="666699"/>
    <a:srgbClr val="EAEAE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6" autoAdjust="0"/>
    <p:restoredTop sz="96405" autoAdjust="0"/>
  </p:normalViewPr>
  <p:slideViewPr>
    <p:cSldViewPr>
      <p:cViewPr>
        <p:scale>
          <a:sx n="132" d="100"/>
          <a:sy n="132" d="100"/>
        </p:scale>
        <p:origin x="1360" y="7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basissetexchange.org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3Kd3yUG5i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13</a:t>
            </a:r>
            <a:br>
              <a:rPr lang="en-US" dirty="0"/>
            </a:br>
            <a:r>
              <a:rPr lang="en-US" dirty="0"/>
              <a:t>Basis Sets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Atom-centered basis functions; plane-wave basis functions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698D1-6B22-0C3A-DE9A-71B6235BA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Nevertheless, STO basis functions are still used in some circumstances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B830BC-3869-A978-CBF0-A850E7A49F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4606BF-1822-6707-15F7-0A278517C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Atomic and diatomic systems</a:t>
            </a:r>
          </a:p>
          <a:p>
            <a:r>
              <a:rPr lang="en-US" dirty="0"/>
              <a:t>Semi-empirical methods, which introduce approximations that eliminate four-center integrals</a:t>
            </a:r>
          </a:p>
          <a:p>
            <a:pPr lvl="1"/>
            <a:r>
              <a:rPr lang="en-US" dirty="0"/>
              <a:t>E.g., “neglect of diatomic differential overlap”, NDDO</a:t>
            </a:r>
          </a:p>
          <a:p>
            <a:r>
              <a:rPr lang="en-US" dirty="0"/>
              <a:t>DFT, when classical Coulomb energy is evaluated using fit of density function</a:t>
            </a:r>
          </a:p>
          <a:p>
            <a:endParaRPr lang="en-US" dirty="0"/>
          </a:p>
          <a:p>
            <a:pPr lvl="1"/>
            <a:r>
              <a:rPr lang="en-US" dirty="0"/>
              <a:t>and exchange functional replaces exchange integral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ABC50-2B12-85AA-A20B-E68BE27D0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120" y="3799652"/>
            <a:ext cx="3429000" cy="5921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2BC10D-E1DA-B5FD-4D82-B007062BF8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32" t="48737" r="23003"/>
          <a:stretch/>
        </p:blipFill>
        <p:spPr>
          <a:xfrm>
            <a:off x="5262495" y="3691356"/>
            <a:ext cx="3185657" cy="80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0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0EF3C-1A25-766F-BF48-E54E4D449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zeta</a:t>
            </a:r>
            <a:r>
              <a:rPr lang="en-US" dirty="0"/>
              <a:t> classification specifies the size of the basis set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03FD3-3F50-0A5D-AF6F-3A4E0F96E1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AEE6C-1D81-7EF7-C150-BFE948609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8675"/>
            <a:ext cx="8763000" cy="3581400"/>
          </a:xfrm>
        </p:spPr>
        <p:txBody>
          <a:bodyPr/>
          <a:lstStyle/>
          <a:p>
            <a:r>
              <a:rPr lang="en-US" dirty="0"/>
              <a:t>Minimal basis set is single-zeta (SZ)</a:t>
            </a:r>
          </a:p>
          <a:p>
            <a:pPr lvl="1"/>
            <a:r>
              <a:rPr lang="en-US" dirty="0"/>
              <a:t>Number of basis functions enough to provide only </a:t>
            </a:r>
            <a:br>
              <a:rPr lang="en-US" dirty="0"/>
            </a:br>
            <a:r>
              <a:rPr lang="en-US" dirty="0"/>
              <a:t>the necessary number of occupied orbitals</a:t>
            </a:r>
          </a:p>
          <a:p>
            <a:pPr lvl="1"/>
            <a:r>
              <a:rPr lang="en-US" dirty="0"/>
              <a:t>Typically </a:t>
            </a:r>
            <a:r>
              <a:rPr lang="en-US" i="1" dirty="0"/>
              <a:t>N</a:t>
            </a:r>
            <a:r>
              <a:rPr lang="en-US" dirty="0"/>
              <a:t>/2</a:t>
            </a:r>
            <a:r>
              <a:rPr lang="en-US" i="1" dirty="0"/>
              <a:t> </a:t>
            </a:r>
            <a:r>
              <a:rPr lang="en-US" dirty="0"/>
              <a:t>functions for </a:t>
            </a:r>
            <a:r>
              <a:rPr lang="en-US" i="1" dirty="0"/>
              <a:t>N</a:t>
            </a:r>
            <a:r>
              <a:rPr lang="en-US" dirty="0"/>
              <a:t> electrons</a:t>
            </a:r>
          </a:p>
          <a:p>
            <a:pPr lvl="2"/>
            <a:r>
              <a:rPr lang="en-US" dirty="0"/>
              <a:t>E.g., one 1s function for H</a:t>
            </a:r>
            <a:r>
              <a:rPr lang="en-US" baseline="-25000" dirty="0"/>
              <a:t>2</a:t>
            </a:r>
            <a:r>
              <a:rPr lang="en-US" dirty="0"/>
              <a:t> or He</a:t>
            </a:r>
          </a:p>
          <a:p>
            <a:r>
              <a:rPr lang="en-US" dirty="0"/>
              <a:t>Double zeta (DZ) uses 2 basis functions for each orbital</a:t>
            </a:r>
          </a:p>
          <a:p>
            <a:pPr lvl="1"/>
            <a:r>
              <a:rPr lang="en-US" dirty="0"/>
              <a:t>E.g., 1s and 1s' for H</a:t>
            </a:r>
            <a:r>
              <a:rPr lang="en-US" baseline="-25000" dirty="0"/>
              <a:t>2</a:t>
            </a:r>
            <a:r>
              <a:rPr lang="en-US" dirty="0"/>
              <a:t> or He, differing in value of 𝜁 </a:t>
            </a:r>
          </a:p>
          <a:p>
            <a:pPr lvl="1"/>
            <a:r>
              <a:rPr lang="en-US" dirty="0"/>
              <a:t>Allows differential bonding with different atoms</a:t>
            </a:r>
          </a:p>
          <a:p>
            <a:r>
              <a:rPr lang="en-US" dirty="0"/>
              <a:t>Valence and core orbitals may be different zeta</a:t>
            </a:r>
          </a:p>
          <a:p>
            <a:pPr lvl="1"/>
            <a:r>
              <a:rPr lang="en-US" i="1" dirty="0"/>
              <a:t>Split valence</a:t>
            </a:r>
            <a:r>
              <a:rPr lang="en-US" dirty="0"/>
              <a:t> basis set</a:t>
            </a:r>
            <a:endParaRPr lang="en-US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E45AF-A382-B0BA-1496-AF1311437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999" y="1197164"/>
            <a:ext cx="1228031" cy="276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F8958E-2D17-09BF-72DB-9816C09CB176}"/>
              </a:ext>
            </a:extLst>
          </p:cNvPr>
          <p:cNvSpPr txBox="1"/>
          <p:nvPr/>
        </p:nvSpPr>
        <p:spPr>
          <a:xfrm>
            <a:off x="8539924" y="909136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zeta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5FF5E5-29BA-DFC2-1095-A610B5708CAD}"/>
              </a:ext>
            </a:extLst>
          </p:cNvPr>
          <p:cNvCxnSpPr>
            <a:cxnSpLocks/>
          </p:cNvCxnSpPr>
          <p:nvPr/>
        </p:nvCxnSpPr>
        <p:spPr bwMode="auto">
          <a:xfrm flipH="1">
            <a:off x="8382000" y="1123950"/>
            <a:ext cx="228600" cy="621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9F477A1-C3DC-53F8-7315-E9305DACEC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5761"/>
          <a:stretch/>
        </p:blipFill>
        <p:spPr>
          <a:xfrm>
            <a:off x="6650632" y="3155555"/>
            <a:ext cx="2493368" cy="15563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853388-E194-E744-B8A1-D64BC01DB97C}"/>
              </a:ext>
            </a:extLst>
          </p:cNvPr>
          <p:cNvSpPr txBox="1"/>
          <p:nvPr/>
        </p:nvSpPr>
        <p:spPr>
          <a:xfrm>
            <a:off x="8475051" y="4744667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495417-E9B4-F319-FF06-0F7D1129BB36}"/>
              </a:ext>
            </a:extLst>
          </p:cNvPr>
          <p:cNvSpPr txBox="1"/>
          <p:nvPr/>
        </p:nvSpPr>
        <p:spPr>
          <a:xfrm>
            <a:off x="7699014" y="4184519"/>
            <a:ext cx="8333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Diffuse </a:t>
            </a:r>
            <a:r>
              <a:rPr lang="en-US" sz="11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px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-orbital for </a:t>
            </a:r>
            <a:r>
              <a:rPr lang="el-GR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bond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F8BAAB-F360-529F-05C9-31E8C540BDB4}"/>
              </a:ext>
            </a:extLst>
          </p:cNvPr>
          <p:cNvCxnSpPr>
            <a:cxnSpLocks/>
          </p:cNvCxnSpPr>
          <p:nvPr/>
        </p:nvCxnSpPr>
        <p:spPr bwMode="auto">
          <a:xfrm>
            <a:off x="7736709" y="4222354"/>
            <a:ext cx="68138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FBA2A1C-361F-FD3A-68D8-174252E830D6}"/>
              </a:ext>
            </a:extLst>
          </p:cNvPr>
          <p:cNvSpPr txBox="1"/>
          <p:nvPr/>
        </p:nvSpPr>
        <p:spPr>
          <a:xfrm>
            <a:off x="6691174" y="4186502"/>
            <a:ext cx="7976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 </a:t>
            </a:r>
            <a:r>
              <a:rPr lang="en-US" sz="11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pz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-orbital for </a:t>
            </a:r>
            <a:r>
              <a:rPr lang="el-GR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1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bond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0C5E399-6C98-0022-782D-386BB6FBA654}"/>
              </a:ext>
            </a:extLst>
          </p:cNvPr>
          <p:cNvCxnSpPr>
            <a:cxnSpLocks/>
          </p:cNvCxnSpPr>
          <p:nvPr/>
        </p:nvCxnSpPr>
        <p:spPr bwMode="auto">
          <a:xfrm>
            <a:off x="6934401" y="4161458"/>
            <a:ext cx="4168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099BBED-12A0-9A0C-E509-AC9287DEB49F}"/>
              </a:ext>
            </a:extLst>
          </p:cNvPr>
          <p:cNvSpPr txBox="1"/>
          <p:nvPr/>
        </p:nvSpPr>
        <p:spPr>
          <a:xfrm>
            <a:off x="7142848" y="2347751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Triple zeta (TZ), Quadruple zeta (QZ), 5Z, 6Z also seen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1D02A4-6B09-5B6F-F33F-36FEDEA9DE9D}"/>
              </a:ext>
            </a:extLst>
          </p:cNvPr>
          <p:cNvSpPr txBox="1"/>
          <p:nvPr/>
        </p:nvSpPr>
        <p:spPr>
          <a:xfrm>
            <a:off x="7701019" y="3318952"/>
            <a:ext cx="7660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Hydrogen cyanide</a:t>
            </a:r>
            <a:endParaRPr lang="en-US" sz="1050" dirty="0">
              <a:solidFill>
                <a:srgbClr val="015BB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4868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A25A5-84A7-322F-1A68-8C0EFAA16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Polarization functions are added to enable asymmetry that results from bonds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E425E1-06F5-7035-CD74-A97DA60735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762500"/>
            <a:ext cx="609600" cy="228600"/>
          </a:xfrm>
        </p:spPr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DA25B-F404-B8D4-625B-59C3E9487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95350"/>
            <a:ext cx="8839200" cy="3581400"/>
          </a:xfrm>
        </p:spPr>
        <p:txBody>
          <a:bodyPr/>
          <a:lstStyle/>
          <a:p>
            <a:r>
              <a:rPr lang="en-US" dirty="0"/>
              <a:t>A (spherical) </a:t>
            </a:r>
            <a:r>
              <a:rPr lang="en-US" i="1" dirty="0"/>
              <a:t>s</a:t>
            </a:r>
            <a:r>
              <a:rPr lang="en-US" dirty="0"/>
              <a:t> valence orbital does not describe well the polarization that accompanies a bond</a:t>
            </a:r>
          </a:p>
          <a:p>
            <a:pPr lvl="1"/>
            <a:r>
              <a:rPr lang="en-US" dirty="0"/>
              <a:t>Adding a </a:t>
            </a:r>
            <a:r>
              <a:rPr lang="en-US" i="1" dirty="0"/>
              <a:t>p</a:t>
            </a:r>
            <a:r>
              <a:rPr lang="en-US" dirty="0"/>
              <a:t> orbital can help</a:t>
            </a:r>
          </a:p>
          <a:p>
            <a:pPr lvl="1"/>
            <a:r>
              <a:rPr lang="en-US" dirty="0"/>
              <a:t>Likewise, adding </a:t>
            </a:r>
            <a:r>
              <a:rPr lang="en-US" i="1" dirty="0"/>
              <a:t>d</a:t>
            </a:r>
            <a:r>
              <a:rPr lang="en-US" dirty="0"/>
              <a:t> orbital to </a:t>
            </a:r>
            <a:r>
              <a:rPr lang="en-US" i="1" dirty="0"/>
              <a:t>p</a:t>
            </a:r>
            <a:r>
              <a:rPr lang="en-US" dirty="0"/>
              <a:t>, or </a:t>
            </a:r>
            <a:r>
              <a:rPr lang="en-US" i="1" dirty="0"/>
              <a:t>f</a:t>
            </a:r>
            <a:r>
              <a:rPr lang="en-US" dirty="0"/>
              <a:t> to </a:t>
            </a:r>
            <a:r>
              <a:rPr lang="en-US" i="1" dirty="0"/>
              <a:t>d</a:t>
            </a:r>
            <a:r>
              <a:rPr lang="en-US" dirty="0"/>
              <a:t> </a:t>
            </a:r>
          </a:p>
          <a:p>
            <a:r>
              <a:rPr lang="en-US" dirty="0"/>
              <a:t>Polarization functions are particularly </a:t>
            </a:r>
            <a:br>
              <a:rPr lang="en-US" dirty="0"/>
            </a:br>
            <a:r>
              <a:rPr lang="en-US" dirty="0"/>
              <a:t>important in allowing correlation (post-HF)</a:t>
            </a:r>
          </a:p>
          <a:p>
            <a:pPr lvl="1"/>
            <a:r>
              <a:rPr lang="en-US" dirty="0"/>
              <a:t>Give electrons a way to avoid each other</a:t>
            </a:r>
          </a:p>
          <a:p>
            <a:pPr lvl="1"/>
            <a:r>
              <a:rPr lang="en-US" dirty="0"/>
              <a:t>Adding </a:t>
            </a:r>
            <a:r>
              <a:rPr lang="en-US" i="1" dirty="0"/>
              <a:t>p</a:t>
            </a:r>
            <a:r>
              <a:rPr lang="en-US" dirty="0"/>
              <a:t>, </a:t>
            </a:r>
            <a:r>
              <a:rPr lang="en-US" i="1" dirty="0"/>
              <a:t>d, f</a:t>
            </a:r>
            <a:r>
              <a:rPr lang="en-US" dirty="0"/>
              <a:t> gives angular freedom (e.g., opposite sides of nucleus)</a:t>
            </a:r>
          </a:p>
          <a:p>
            <a:pPr lvl="1"/>
            <a:r>
              <a:rPr lang="en-US" dirty="0"/>
              <a:t>Giving same angular momentum with different 𝜁 gives radial freedom</a:t>
            </a:r>
          </a:p>
          <a:p>
            <a:pPr lvl="1"/>
            <a:r>
              <a:rPr lang="en-US" dirty="0"/>
              <a:t>Angular momentum convergence is slower than radial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13E8F0-1739-4CF5-08FE-8D6D8AA95650}"/>
              </a:ext>
            </a:extLst>
          </p:cNvPr>
          <p:cNvGrpSpPr/>
          <p:nvPr/>
        </p:nvGrpSpPr>
        <p:grpSpPr>
          <a:xfrm>
            <a:off x="6610156" y="1363784"/>
            <a:ext cx="2493368" cy="1556334"/>
            <a:chOff x="6121243" y="884353"/>
            <a:chExt cx="2493368" cy="155633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10C9506-617D-65AA-869C-968F7FB97F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" r="5761"/>
            <a:stretch/>
          </p:blipFill>
          <p:spPr>
            <a:xfrm>
              <a:off x="6121243" y="884353"/>
              <a:ext cx="2493368" cy="155633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5A7D1B3-1912-9DFB-3B87-75D10A7BB66D}"/>
                </a:ext>
              </a:extLst>
            </p:cNvPr>
            <p:cNvSpPr txBox="1"/>
            <p:nvPr/>
          </p:nvSpPr>
          <p:spPr>
            <a:xfrm>
              <a:off x="7171630" y="1047750"/>
              <a:ext cx="76601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15BB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Hydrogen cyanide</a:t>
              </a:r>
              <a:endParaRPr lang="en-US" sz="1050" dirty="0">
                <a:solidFill>
                  <a:srgbClr val="015BBC"/>
                </a:solidFill>
                <a:latin typeface="+mn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2BED34A-7F2A-3071-6700-0EBD6E899314}"/>
              </a:ext>
            </a:extLst>
          </p:cNvPr>
          <p:cNvSpPr txBox="1"/>
          <p:nvPr/>
        </p:nvSpPr>
        <p:spPr>
          <a:xfrm>
            <a:off x="6096000" y="2426120"/>
            <a:ext cx="128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density of H is polarized due to CH bond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853127-EFD0-73A0-6507-EB512094EF82}"/>
              </a:ext>
            </a:extLst>
          </p:cNvPr>
          <p:cNvCxnSpPr>
            <a:cxnSpLocks/>
          </p:cNvCxnSpPr>
          <p:nvPr/>
        </p:nvCxnSpPr>
        <p:spPr bwMode="auto">
          <a:xfrm>
            <a:off x="6890961" y="2419350"/>
            <a:ext cx="348039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9D19F3-8668-1A1D-809F-ADA50E4B7D19}"/>
              </a:ext>
            </a:extLst>
          </p:cNvPr>
          <p:cNvCxnSpPr>
            <a:cxnSpLocks/>
          </p:cNvCxnSpPr>
          <p:nvPr/>
        </p:nvCxnSpPr>
        <p:spPr bwMode="auto">
          <a:xfrm>
            <a:off x="6890961" y="1947039"/>
            <a:ext cx="348039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E36056A-F8F4-870B-07AB-A0ADEA7022DC}"/>
              </a:ext>
            </a:extLst>
          </p:cNvPr>
          <p:cNvSpPr txBox="1"/>
          <p:nvPr/>
        </p:nvSpPr>
        <p:spPr>
          <a:xfrm>
            <a:off x="4428882" y="1789836"/>
            <a:ext cx="1590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“DZP” –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double-zeta plus polarization</a:t>
            </a:r>
            <a:endParaRPr lang="en-US" sz="12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D2D212-3D7E-F1AC-DCAD-E359ACDC811D}"/>
              </a:ext>
            </a:extLst>
          </p:cNvPr>
          <p:cNvSpPr txBox="1"/>
          <p:nvPr/>
        </p:nvSpPr>
        <p:spPr>
          <a:xfrm>
            <a:off x="6796826" y="3228365"/>
            <a:ext cx="2288836" cy="646331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Basis-set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means to not overdo it. Excessive large-𝓁 basis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fns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cause artifacts </a:t>
            </a:r>
          </a:p>
        </p:txBody>
      </p:sp>
    </p:spTree>
    <p:extLst>
      <p:ext uri="{BB962C8B-B14F-4D97-AF65-F5344CB8AC3E}">
        <p14:creationId xmlns:p14="http://schemas.microsoft.com/office/powerpoint/2010/main" val="3178057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CC42B-54DE-EF01-B96C-A498FFA17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Augmented</a:t>
            </a:r>
            <a:r>
              <a:rPr lang="en-US" dirty="0"/>
              <a:t> basis sets introduce basis functions that focus on a specific property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A54090-B5D6-0CDA-D6B0-9308B4AFCE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EA2A3D-32FD-C4BD-992E-C4E2D6642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 basis sets are constructed for energy minimization</a:t>
            </a:r>
          </a:p>
          <a:p>
            <a:r>
              <a:rPr lang="en-US" dirty="0"/>
              <a:t>Some properties depend on parts of wavefunction that do not contribute as much to the energy</a:t>
            </a:r>
          </a:p>
          <a:p>
            <a:pPr lvl="1"/>
            <a:r>
              <a:rPr lang="en-US" dirty="0"/>
              <a:t>E.g., more diffuse (low 𝜁) functions added for properties that are sensitive to the tail of the wavefunction (away from nucleus)</a:t>
            </a:r>
          </a:p>
          <a:p>
            <a:pPr lvl="1"/>
            <a:r>
              <a:rPr lang="en-US" dirty="0"/>
              <a:t>Polarizability is an example of such a property</a:t>
            </a:r>
          </a:p>
        </p:txBody>
      </p:sp>
    </p:spTree>
    <p:extLst>
      <p:ext uri="{BB962C8B-B14F-4D97-AF65-F5344CB8AC3E}">
        <p14:creationId xmlns:p14="http://schemas.microsoft.com/office/powerpoint/2010/main" val="647354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C48CB-AFE8-7B69-C1E1-FC24EA526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basis sets serve the purpose for most applications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EBD108-458C-BC0E-532F-CEB4CDA2D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35990-C425-AA2E-A65E-C61B37744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Don’t try to design your own basis set</a:t>
            </a:r>
          </a:p>
          <a:p>
            <a:r>
              <a:rPr lang="en-US" dirty="0"/>
              <a:t>Standard sets from websites or included in software</a:t>
            </a:r>
          </a:p>
          <a:p>
            <a:pPr lvl="1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84F70-7359-488F-BF8A-93E1924FFBBD}"/>
              </a:ext>
            </a:extLst>
          </p:cNvPr>
          <p:cNvSpPr txBox="1"/>
          <p:nvPr/>
        </p:nvSpPr>
        <p:spPr>
          <a:xfrm>
            <a:off x="6267450" y="2876550"/>
            <a:ext cx="3276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hlinkClick r:id="rId2"/>
              </a:rPr>
              <a:t>https://www.basissetexchange.org/</a:t>
            </a:r>
            <a:endParaRPr lang="en-US" sz="1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15A431A-B9AF-E45C-D60A-16581875A7CC}"/>
              </a:ext>
            </a:extLst>
          </p:cNvPr>
          <p:cNvGrpSpPr/>
          <p:nvPr/>
        </p:nvGrpSpPr>
        <p:grpSpPr>
          <a:xfrm>
            <a:off x="152400" y="1947453"/>
            <a:ext cx="6153150" cy="3120281"/>
            <a:chOff x="419100" y="1947453"/>
            <a:chExt cx="6153150" cy="312028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BE633F7-F3C7-6AF0-AD86-7F58DCE0D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100" y="1947453"/>
              <a:ext cx="6153150" cy="312028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EF5904-98E5-045A-A7E5-1FA56BB1ECAF}"/>
                </a:ext>
              </a:extLst>
            </p:cNvPr>
            <p:cNvSpPr txBox="1"/>
            <p:nvPr/>
          </p:nvSpPr>
          <p:spPr>
            <a:xfrm>
              <a:off x="1436270" y="3044307"/>
              <a:ext cx="756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Need to interpret all this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96D2F17-DBA8-7F6C-5EEC-B3865AC904D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255295" y="3400631"/>
              <a:ext cx="24765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A58972-7DB5-7BD9-3226-A55409130A29}"/>
              </a:ext>
            </a:extLst>
          </p:cNvPr>
          <p:cNvGrpSpPr/>
          <p:nvPr/>
        </p:nvGrpSpPr>
        <p:grpSpPr>
          <a:xfrm>
            <a:off x="6096000" y="3153549"/>
            <a:ext cx="3015916" cy="1914185"/>
            <a:chOff x="-152400" y="742950"/>
            <a:chExt cx="8194292" cy="4248150"/>
          </a:xfrm>
        </p:grpSpPr>
        <p:pic>
          <p:nvPicPr>
            <p:cNvPr id="15" name="Picture 4" descr="Period (periodic table) - Wikipedia">
              <a:extLst>
                <a:ext uri="{FF2B5EF4-FFF2-40B4-BE49-F238E27FC236}">
                  <a16:creationId xmlns:a16="http://schemas.microsoft.com/office/drawing/2014/main" id="{46AA15A2-1D0C-7D24-CAC5-1375E7CB07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742950"/>
              <a:ext cx="7696200" cy="4171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Periodic Table with Quantum Numbers">
              <a:extLst>
                <a:ext uri="{FF2B5EF4-FFF2-40B4-BE49-F238E27FC236}">
                  <a16:creationId xmlns:a16="http://schemas.microsoft.com/office/drawing/2014/main" id="{0437F280-8755-169F-08B6-C598197156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41"/>
            <a:stretch/>
          </p:blipFill>
          <p:spPr bwMode="auto">
            <a:xfrm>
              <a:off x="609599" y="971550"/>
              <a:ext cx="7432293" cy="3124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Periodic Table with Quantum Numbers">
              <a:extLst>
                <a:ext uri="{FF2B5EF4-FFF2-40B4-BE49-F238E27FC236}">
                  <a16:creationId xmlns:a16="http://schemas.microsoft.com/office/drawing/2014/main" id="{12DB5309-980A-A638-761A-1407944133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830"/>
            <a:stretch/>
          </p:blipFill>
          <p:spPr bwMode="auto">
            <a:xfrm>
              <a:off x="-152400" y="4095750"/>
              <a:ext cx="7432293" cy="89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7806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C612D74-F773-22F7-4062-FDB177F7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Pople</a:t>
            </a:r>
            <a:r>
              <a:rPr lang="en-US" dirty="0"/>
              <a:t>-style basis sets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898E3B-6E72-1020-C362-72324C713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4350"/>
            <a:ext cx="9144000" cy="4171950"/>
          </a:xfrm>
        </p:spPr>
        <p:txBody>
          <a:bodyPr/>
          <a:lstStyle/>
          <a:p>
            <a:r>
              <a:rPr lang="en-US" dirty="0"/>
              <a:t>STO-</a:t>
            </a:r>
            <a:r>
              <a:rPr lang="en-US" i="1" dirty="0" err="1"/>
              <a:t>n</a:t>
            </a:r>
            <a:r>
              <a:rPr lang="en-US" dirty="0" err="1"/>
              <a:t>G</a:t>
            </a:r>
            <a:r>
              <a:rPr lang="en-US" dirty="0"/>
              <a:t>: Slater-type orbitals, formed from </a:t>
            </a:r>
            <a:r>
              <a:rPr lang="en-US" i="1" dirty="0"/>
              <a:t>n</a:t>
            </a:r>
            <a:r>
              <a:rPr lang="en-US" dirty="0"/>
              <a:t> primitive GTOs</a:t>
            </a:r>
          </a:p>
          <a:p>
            <a:pPr lvl="1"/>
            <a:r>
              <a:rPr lang="en-US" dirty="0"/>
              <a:t>Single zeta, with GTO exponents part of fit to the STO</a:t>
            </a:r>
          </a:p>
          <a:p>
            <a:pPr lvl="1"/>
            <a:r>
              <a:rPr lang="en-US" i="1" dirty="0"/>
              <a:t>n</a:t>
            </a:r>
            <a:r>
              <a:rPr lang="en-US" dirty="0"/>
              <a:t> &gt; 3 is not considered worthwhile</a:t>
            </a:r>
          </a:p>
          <a:p>
            <a:pPr lvl="1"/>
            <a:r>
              <a:rPr lang="en-US" dirty="0"/>
              <a:t>E.g., carbon STO-3G: (6s3p) → [2s1p]</a:t>
            </a:r>
          </a:p>
          <a:p>
            <a:r>
              <a:rPr lang="en-US" i="1" dirty="0"/>
              <a:t>k-</a:t>
            </a:r>
            <a:r>
              <a:rPr lang="en-US" i="1" dirty="0" err="1"/>
              <a:t>nlm</a:t>
            </a:r>
            <a:r>
              <a:rPr lang="en-US" dirty="0" err="1"/>
              <a:t>G</a:t>
            </a:r>
            <a:r>
              <a:rPr lang="en-US" dirty="0"/>
              <a:t>: split valence</a:t>
            </a:r>
          </a:p>
          <a:p>
            <a:pPr lvl="1"/>
            <a:r>
              <a:rPr lang="en-US" i="1" dirty="0"/>
              <a:t>k</a:t>
            </a:r>
            <a:r>
              <a:rPr lang="en-US" dirty="0"/>
              <a:t>: PGTOs in core orbitals</a:t>
            </a:r>
          </a:p>
          <a:p>
            <a:pPr lvl="1"/>
            <a:r>
              <a:rPr lang="en-US" i="1" dirty="0" err="1"/>
              <a:t>nlm</a:t>
            </a:r>
            <a:r>
              <a:rPr lang="en-US" dirty="0"/>
              <a:t>: number and split of PGTOs in valence</a:t>
            </a:r>
          </a:p>
          <a:p>
            <a:pPr lvl="1"/>
            <a:r>
              <a:rPr lang="en-US" dirty="0"/>
              <a:t>3-21G: core contracts 3 PGTOs, inner valence 2 PGTOs, outer, 1 PGTO</a:t>
            </a:r>
          </a:p>
          <a:p>
            <a:pPr lvl="2"/>
            <a:r>
              <a:rPr lang="en-US" dirty="0"/>
              <a:t>6-31G has same number of contracted basis functions, but more PGTOs</a:t>
            </a:r>
          </a:p>
          <a:p>
            <a:pPr lvl="1"/>
            <a:r>
              <a:rPr lang="en-US" dirty="0"/>
              <a:t>6-311G: core 6 PGTOs, 3 valence functions from 3,1,1 PGTOs, resp.</a:t>
            </a:r>
          </a:p>
          <a:p>
            <a:r>
              <a:rPr lang="en-US" dirty="0"/>
              <a:t>Observed method/basis error cancellation, e.g. B3LYP/6-31G*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BECC6F-3D40-0B20-A220-3EDB34540B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E3C2C1-0B82-55A3-7C14-D6FCF1E1C64B}"/>
              </a:ext>
            </a:extLst>
          </p:cNvPr>
          <p:cNvSpPr txBox="1"/>
          <p:nvPr/>
        </p:nvSpPr>
        <p:spPr>
          <a:xfrm>
            <a:off x="5867400" y="1657350"/>
            <a:ext cx="3088105" cy="646331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u="sng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diffuse functions, e.g., 6-31++G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diffuse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s,p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functions added on non-H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++  also diffuse s function added on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609CF5-77FB-C843-4CBE-A9DD47A92733}"/>
              </a:ext>
            </a:extLst>
          </p:cNvPr>
          <p:cNvSpPr txBox="1"/>
          <p:nvPr/>
        </p:nvSpPr>
        <p:spPr>
          <a:xfrm>
            <a:off x="5562600" y="2416843"/>
            <a:ext cx="3581400" cy="1015663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u="sng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polarization, e.g., 6-31+G(2df,2pd)</a:t>
            </a:r>
          </a:p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-type and 1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-type polarization on non-H atoms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1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H atoms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6-311++G(3df,3pd) is largest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Pople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-style basis set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6-31G*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6-31G(d), and 6-31G** -&gt; 6-31G(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d,p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1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8B688F2-414B-07B7-BF4E-C78413949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variety of named basis sets have been developed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037E0-36F3-1261-2520-30A0C6B5DC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2C7587-7BCE-E4E3-BC42-36C488537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1550"/>
            <a:ext cx="9144000" cy="2590800"/>
          </a:xfrm>
        </p:spPr>
        <p:txBody>
          <a:bodyPr numCol="2"/>
          <a:lstStyle/>
          <a:p>
            <a:r>
              <a:rPr lang="en-US" dirty="0"/>
              <a:t>Dunning-</a:t>
            </a:r>
            <a:r>
              <a:rPr lang="en-US" dirty="0" err="1"/>
              <a:t>Huzinaga</a:t>
            </a:r>
            <a:endParaRPr lang="en-US" dirty="0"/>
          </a:p>
          <a:p>
            <a:r>
              <a:rPr lang="en-US" dirty="0"/>
              <a:t>Karlsruhe</a:t>
            </a:r>
          </a:p>
          <a:p>
            <a:r>
              <a:rPr lang="en-US" dirty="0"/>
              <a:t>Atomic Natural Orbital (ANO)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Correlation consistent (cc)</a:t>
            </a:r>
          </a:p>
          <a:p>
            <a:pPr lvl="1"/>
            <a:r>
              <a:rPr lang="en-US" dirty="0"/>
              <a:t>Add functions consistent with how they lower the energy (by accounting for correlation)</a:t>
            </a:r>
          </a:p>
          <a:p>
            <a:pPr lvl="1"/>
            <a:r>
              <a:rPr lang="en-US" dirty="0"/>
              <a:t>E.g., cc-</a:t>
            </a:r>
            <a:r>
              <a:rPr lang="en-US" dirty="0" err="1"/>
              <a:t>pVDZ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correlation consistent polarized Valence Double Zeta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838B28-E4A5-6A76-B864-B070FD5649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649980"/>
            <a:ext cx="4495800" cy="14156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4067A0-273B-5864-C7E3-BF055EBF3D8A}"/>
              </a:ext>
            </a:extLst>
          </p:cNvPr>
          <p:cNvSpPr txBox="1"/>
          <p:nvPr/>
        </p:nvSpPr>
        <p:spPr>
          <a:xfrm>
            <a:off x="8305800" y="3419148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F578E9-CADC-756F-308F-D3492EE03947}"/>
              </a:ext>
            </a:extLst>
          </p:cNvPr>
          <p:cNvSpPr txBox="1"/>
          <p:nvPr/>
        </p:nvSpPr>
        <p:spPr>
          <a:xfrm>
            <a:off x="2056652" y="3682746"/>
            <a:ext cx="2478505" cy="830997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Augmentation by diffuse functions indicated by </a:t>
            </a:r>
            <a:r>
              <a:rPr lang="en-US" sz="12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aug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prefix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1 extra function for each angular momentum (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spdf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 present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2898C8-18AB-9A14-8667-8512F3E22F67}"/>
              </a:ext>
            </a:extLst>
          </p:cNvPr>
          <p:cNvSpPr txBox="1"/>
          <p:nvPr/>
        </p:nvSpPr>
        <p:spPr>
          <a:xfrm>
            <a:off x="2056651" y="4576179"/>
            <a:ext cx="2478505" cy="461665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 indicates an added tight core function, e.g. cc-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pCVDZ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1681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71683-EFFB-D572-171E-7DCE4C863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waves form a completely different class of basis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85FF5D-78C5-2C1C-0A62-D2F7A62D61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1A5FC-8840-A7A1-DFAA-0DD4984F6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15400" cy="3581400"/>
          </a:xfrm>
        </p:spPr>
        <p:txBody>
          <a:bodyPr/>
          <a:lstStyle/>
          <a:p>
            <a:r>
              <a:rPr lang="en-US" dirty="0"/>
              <a:t>Extended systems (e.g., crystals) suggest use of functions with “infinite” range</a:t>
            </a:r>
          </a:p>
          <a:p>
            <a:r>
              <a:rPr lang="en-US" dirty="0"/>
              <a:t>Valence electrons of metals are like free electrons (PiaB), so their wavefunction provides a natural basis</a:t>
            </a:r>
          </a:p>
          <a:p>
            <a:pPr lvl="1"/>
            <a:r>
              <a:rPr lang="en-US" dirty="0"/>
              <a:t>In 1-D</a:t>
            </a:r>
          </a:p>
          <a:p>
            <a:pPr lvl="1"/>
            <a:r>
              <a:rPr lang="en-US" dirty="0"/>
              <a:t>Energy </a:t>
            </a:r>
            <a:r>
              <a:rPr lang="en-US" i="1" dirty="0"/>
              <a:t>E</a:t>
            </a:r>
            <a:r>
              <a:rPr lang="en-US" dirty="0"/>
              <a:t> = </a:t>
            </a:r>
            <a:r>
              <a:rPr lang="en-US" i="1" dirty="0"/>
              <a:t>k</a:t>
            </a:r>
            <a:r>
              <a:rPr lang="en-US" baseline="30000" dirty="0"/>
              <a:t>2</a:t>
            </a:r>
            <a:r>
              <a:rPr lang="en-US" dirty="0"/>
              <a:t>/2</a:t>
            </a:r>
          </a:p>
          <a:p>
            <a:pPr lvl="1"/>
            <a:r>
              <a:rPr lang="en-US" dirty="0"/>
              <a:t>“wave number” </a:t>
            </a:r>
            <a:r>
              <a:rPr lang="en-US" dirty="0">
                <a:sym typeface="Wingdings" pitchFamily="2" charset="2"/>
              </a:rPr>
              <a:t> large </a:t>
            </a:r>
            <a:r>
              <a:rPr lang="en-US" i="1" dirty="0">
                <a:sym typeface="Wingdings" pitchFamily="2" charset="2"/>
              </a:rPr>
              <a:t>k</a:t>
            </a:r>
            <a:r>
              <a:rPr lang="en-US" dirty="0">
                <a:sym typeface="Wingdings" pitchFamily="2" charset="2"/>
              </a:rPr>
              <a:t>, short wavelength, small </a:t>
            </a:r>
            <a:r>
              <a:rPr lang="en-US" i="1" dirty="0">
                <a:sym typeface="Wingdings" pitchFamily="2" charset="2"/>
              </a:rPr>
              <a:t>k, </a:t>
            </a:r>
            <a:r>
              <a:rPr lang="en-US" dirty="0">
                <a:sym typeface="Wingdings" pitchFamily="2" charset="2"/>
              </a:rPr>
              <a:t>long wavelength</a:t>
            </a:r>
          </a:p>
          <a:p>
            <a:pPr lvl="1"/>
            <a:r>
              <a:rPr lang="en-US" i="1" dirty="0">
                <a:sym typeface="Wingdings" pitchFamily="2" charset="2"/>
              </a:rPr>
              <a:t>k</a:t>
            </a:r>
            <a:r>
              <a:rPr lang="en-US" dirty="0">
                <a:sym typeface="Wingdings" pitchFamily="2" charset="2"/>
              </a:rPr>
              <a:t> discretized according to the crystal unit cell translation vector </a:t>
            </a:r>
            <a:r>
              <a:rPr lang="en-US" b="1" dirty="0">
                <a:sym typeface="Wingdings" pitchFamily="2" charset="2"/>
              </a:rPr>
              <a:t>t</a:t>
            </a:r>
            <a:r>
              <a:rPr lang="en-US" dirty="0">
                <a:sym typeface="Wingdings" pitchFamily="2" charset="2"/>
              </a:rPr>
              <a:t> </a:t>
            </a:r>
            <a:endParaRPr lang="en-US" i="1" dirty="0">
              <a:sym typeface="Wingdings" pitchFamily="2" charset="2"/>
            </a:endParaRPr>
          </a:p>
          <a:p>
            <a:pPr lvl="1"/>
            <a:endParaRPr lang="en-US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B09DAF-F368-7310-7007-6BF727EEC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931625"/>
            <a:ext cx="5486400" cy="325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5C7734-1AAB-89D7-22CA-0847F38350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84961"/>
            <a:ext cx="6591300" cy="7360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0D23BE-9E15-5156-1206-4E97082F9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168" y="4506770"/>
            <a:ext cx="1651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96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0C0B-C769-69C2-D460-FE5299A1D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3 dimensions, a wave </a:t>
            </a:r>
            <a:r>
              <a:rPr lang="en-US" i="1" dirty="0"/>
              <a:t>vector</a:t>
            </a:r>
            <a:r>
              <a:rPr lang="en-US" dirty="0"/>
              <a:t> </a:t>
            </a:r>
            <a:r>
              <a:rPr lang="en-US" i="1" dirty="0"/>
              <a:t>k</a:t>
            </a:r>
            <a:r>
              <a:rPr lang="en-US" dirty="0"/>
              <a:t> defines a set of planes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E48829-D222-C093-E978-62FBD32699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DAE6B2-4F82-54BB-8FDD-9F439E80C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     = constant defines a plane</a:t>
            </a:r>
          </a:p>
          <a:p>
            <a:r>
              <a:rPr lang="en-US" dirty="0"/>
              <a:t>                  defines a </a:t>
            </a:r>
            <a:r>
              <a:rPr lang="en-US" i="1" dirty="0"/>
              <a:t>plane wave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2B4C72-EF79-EDE2-4600-35BBA1D21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23950"/>
            <a:ext cx="584200" cy="3683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348D9830-1A90-3149-AFA0-F3A7F975D928}"/>
              </a:ext>
            </a:extLst>
          </p:cNvPr>
          <p:cNvGrpSpPr/>
          <p:nvPr/>
        </p:nvGrpSpPr>
        <p:grpSpPr>
          <a:xfrm>
            <a:off x="589040" y="2474113"/>
            <a:ext cx="2285992" cy="2155037"/>
            <a:chOff x="6400800" y="971550"/>
            <a:chExt cx="2285992" cy="2155037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0ECD609-6930-DA93-3D0D-6104F18AE9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781800" y="1534668"/>
              <a:ext cx="304800" cy="381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CB6F9E1-6085-9B75-E385-A509833D5F2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38900" y="2076450"/>
              <a:ext cx="1295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15BB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8252185-C7A5-5E2C-2D23-7467E4FDC4EC}"/>
                </a:ext>
              </a:extLst>
            </p:cNvPr>
            <p:cNvCxnSpPr/>
            <p:nvPr/>
          </p:nvCxnSpPr>
          <p:spPr bwMode="auto">
            <a:xfrm flipH="1" flipV="1">
              <a:off x="6400800" y="971550"/>
              <a:ext cx="1600200" cy="12954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7B550C-B120-AADE-2F66-9B66372CFE88}"/>
                </a:ext>
              </a:extLst>
            </p:cNvPr>
            <p:cNvSpPr txBox="1"/>
            <p:nvPr/>
          </p:nvSpPr>
          <p:spPr>
            <a:xfrm>
              <a:off x="6591300" y="1382268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0E0812C-8D84-806B-C248-7CF550747B10}"/>
                </a:ext>
              </a:extLst>
            </p:cNvPr>
            <p:cNvSpPr txBox="1"/>
            <p:nvPr/>
          </p:nvSpPr>
          <p:spPr>
            <a:xfrm>
              <a:off x="7105650" y="1845617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15BBC"/>
                  </a:solidFill>
                </a:rPr>
                <a:t>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D69FF-2015-C5A6-20FD-A3DF8B0CF76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38900" y="1790700"/>
              <a:ext cx="971550" cy="8174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15BB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E089715-F889-8EF0-BB11-0997617BD11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456045" y="1056132"/>
              <a:ext cx="0" cy="15520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15BBC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AA7AEF-D7F3-71D3-0A23-C432022BFDBB}"/>
                </a:ext>
              </a:extLst>
            </p:cNvPr>
            <p:cNvSpPr txBox="1"/>
            <p:nvPr/>
          </p:nvSpPr>
          <p:spPr>
            <a:xfrm>
              <a:off x="6868667" y="2480256"/>
              <a:ext cx="18181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All of these vectors have the same value of </a:t>
              </a:r>
              <a:r>
                <a:rPr lang="en-US" sz="1200" b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 . r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6C70DC5A-A49C-7FF6-DC50-7818F7753B2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7285" y="2343151"/>
            <a:ext cx="2272800" cy="261371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85A96E-038F-3182-5034-FD0094E95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" y="1657350"/>
            <a:ext cx="1447800" cy="3683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9BBA704-0B21-1C1C-7618-1DA95548A31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6713" y="2343151"/>
            <a:ext cx="2649015" cy="273052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5AB2657-6AF9-AB3B-A147-4320645F9267}"/>
              </a:ext>
            </a:extLst>
          </p:cNvPr>
          <p:cNvSpPr txBox="1"/>
          <p:nvPr/>
        </p:nvSpPr>
        <p:spPr>
          <a:xfrm>
            <a:off x="4658100" y="3057713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 </a:t>
            </a:r>
            <a:r>
              <a:rPr lang="en-US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</a:t>
            </a:r>
            <a:endParaRPr lang="en-US" sz="1200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3B46A0-7E76-B059-FDA6-32A1278533EE}"/>
              </a:ext>
            </a:extLst>
          </p:cNvPr>
          <p:cNvSpPr txBox="1"/>
          <p:nvPr/>
        </p:nvSpPr>
        <p:spPr>
          <a:xfrm>
            <a:off x="7615000" y="4352151"/>
            <a:ext cx="1071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sin(</a:t>
            </a:r>
            <a:r>
              <a:rPr lang="en-US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 </a:t>
            </a:r>
            <a:r>
              <a:rPr lang="en-US" sz="1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r) = c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05A1A2C3-BA67-147F-1E5A-9954CA7FD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990776"/>
            <a:ext cx="1710196" cy="162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350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9315-B89A-7762-DD29-51135B1EC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Plane wave basis sets typically use many more functions than atom-centered ones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C3AF70-C8CC-A60F-62E0-BFA43645D5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A8D3D2-CC4B-519C-FCEA-438EBD6C3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depends on </a:t>
            </a:r>
          </a:p>
          <a:p>
            <a:pPr lvl="1"/>
            <a:r>
              <a:rPr lang="en-US" dirty="0"/>
              <a:t>Largest wave vector (energy)</a:t>
            </a:r>
          </a:p>
          <a:p>
            <a:pPr lvl="1"/>
            <a:r>
              <a:rPr lang="en-US" dirty="0"/>
              <a:t>Volume of the unit cell</a:t>
            </a:r>
          </a:p>
          <a:p>
            <a:pPr lvl="1"/>
            <a:r>
              <a:rPr lang="en-US" i="1" dirty="0"/>
              <a:t>M</a:t>
            </a:r>
            <a:r>
              <a:rPr lang="en-US" baseline="-25000" dirty="0"/>
              <a:t>PW</a:t>
            </a:r>
            <a:r>
              <a:rPr lang="en-US" dirty="0"/>
              <a:t> = (1/2</a:t>
            </a:r>
            <a:r>
              <a:rPr lang="el-GR" dirty="0"/>
              <a:t>π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i="1" dirty="0"/>
              <a:t>V E</a:t>
            </a:r>
            <a:r>
              <a:rPr lang="en-US" i="1" baseline="-25000" dirty="0"/>
              <a:t>m</a:t>
            </a:r>
            <a:r>
              <a:rPr lang="en-US" baseline="30000" dirty="0"/>
              <a:t>3/2</a:t>
            </a:r>
            <a:endParaRPr lang="en-US" dirty="0"/>
          </a:p>
          <a:p>
            <a:r>
              <a:rPr lang="en-US" dirty="0"/>
              <a:t>Quality of basis set characterized by </a:t>
            </a:r>
            <a:r>
              <a:rPr lang="en-US" i="1" dirty="0" err="1"/>
              <a:t>E</a:t>
            </a:r>
            <a:r>
              <a:rPr lang="en-US" baseline="-25000" dirty="0" err="1"/>
              <a:t>m</a:t>
            </a:r>
            <a:endParaRPr lang="en-US" dirty="0"/>
          </a:p>
          <a:p>
            <a:pPr lvl="1"/>
            <a:r>
              <a:rPr lang="en-US" i="1" dirty="0"/>
              <a:t>E.g., </a:t>
            </a:r>
            <a:r>
              <a:rPr lang="en-US" i="1" dirty="0" err="1"/>
              <a:t>E</a:t>
            </a:r>
            <a:r>
              <a:rPr lang="en-US" baseline="-25000" dirty="0" err="1"/>
              <a:t>m</a:t>
            </a:r>
            <a:r>
              <a:rPr lang="en-US" dirty="0"/>
              <a:t> = 200 eV, 15 A unit cell, </a:t>
            </a:r>
            <a:r>
              <a:rPr lang="en-US" i="1" dirty="0"/>
              <a:t>M</a:t>
            </a:r>
            <a:r>
              <a:rPr lang="en-US" baseline="-25000" dirty="0"/>
              <a:t>PW</a:t>
            </a:r>
            <a:r>
              <a:rPr lang="en-US" dirty="0"/>
              <a:t> ~ 20,000 functions</a:t>
            </a:r>
          </a:p>
          <a:p>
            <a:pPr lvl="1"/>
            <a:r>
              <a:rPr lang="en-US" dirty="0"/>
              <a:t>Integrals are easier to evaluate (not atom centered)</a:t>
            </a:r>
          </a:p>
          <a:p>
            <a:pPr lvl="1"/>
            <a:r>
              <a:rPr lang="en-US" dirty="0"/>
              <a:t>Does not depend on the actual system inside the cell</a:t>
            </a:r>
          </a:p>
          <a:p>
            <a:r>
              <a:rPr lang="en-US" dirty="0"/>
              <a:t>Primarily for periodic systems, but also applied to molecules</a:t>
            </a:r>
          </a:p>
        </p:txBody>
      </p:sp>
    </p:spTree>
    <p:extLst>
      <p:ext uri="{BB962C8B-B14F-4D97-AF65-F5344CB8AC3E}">
        <p14:creationId xmlns:p14="http://schemas.microsoft.com/office/powerpoint/2010/main" val="286870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BEB1D0B-5CC4-6F9B-0E88-8A50CB704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1-electron wavefunctions form the foundation for all electronic-structure calculations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D42F8A-83EF-4CBB-5FB2-4DAB72B0A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839200" cy="3581400"/>
          </a:xfrm>
        </p:spPr>
        <p:txBody>
          <a:bodyPr/>
          <a:lstStyle/>
          <a:p>
            <a:r>
              <a:rPr lang="en-US" dirty="0"/>
              <a:t>1-electron wavefunction </a:t>
            </a:r>
            <a:r>
              <a:rPr lang="en-US" dirty="0">
                <a:sym typeface="Wingdings" pitchFamily="2" charset="2"/>
              </a:rPr>
              <a:t> “molecular orbital”</a:t>
            </a:r>
          </a:p>
          <a:p>
            <a:r>
              <a:rPr lang="en-US" dirty="0">
                <a:sym typeface="Wingdings" pitchFamily="2" charset="2"/>
              </a:rPr>
              <a:t>Molecular orbitals are written as a linear combination of basis functions, the “basis set”</a:t>
            </a:r>
          </a:p>
          <a:p>
            <a:pPr lvl="1"/>
            <a:r>
              <a:rPr lang="en-US" dirty="0">
                <a:sym typeface="Wingdings" pitchFamily="2" charset="2"/>
              </a:rPr>
              <a:t>Molecular orbitals combined anti-symmetrically to form wavefunction</a:t>
            </a:r>
          </a:p>
          <a:p>
            <a:r>
              <a:rPr lang="en-US" dirty="0">
                <a:sym typeface="Wingdings" pitchFamily="2" charset="2"/>
              </a:rPr>
              <a:t>Basis sets are developed and optimized for individual atoms, and combined across atoms to form the orbitals for a molecule</a:t>
            </a:r>
          </a:p>
          <a:p>
            <a:pPr lvl="1"/>
            <a:r>
              <a:rPr lang="en-US" dirty="0">
                <a:sym typeface="Wingdings" pitchFamily="2" charset="2"/>
              </a:rPr>
              <a:t>Basis functions are atomic orbitals</a:t>
            </a:r>
          </a:p>
          <a:p>
            <a:pPr lvl="1"/>
            <a:r>
              <a:rPr lang="en-US" dirty="0">
                <a:sym typeface="Wingdings" pitchFamily="2" charset="2"/>
              </a:rPr>
              <a:t>Separate into radial and spherical-harmonic parts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15F9F6-7C7C-9F98-65EC-D154DDB3747E}"/>
              </a:ext>
            </a:extLst>
          </p:cNvPr>
          <p:cNvSpPr txBox="1"/>
          <p:nvPr/>
        </p:nvSpPr>
        <p:spPr>
          <a:xfrm>
            <a:off x="1295400" y="4883501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A2F25FB-0658-0064-4255-4DFD5275FB91}"/>
              </a:ext>
            </a:extLst>
          </p:cNvPr>
          <p:cNvCxnSpPr>
            <a:cxnSpLocks/>
          </p:cNvCxnSpPr>
          <p:nvPr/>
        </p:nvCxnSpPr>
        <p:spPr bwMode="auto">
          <a:xfrm flipV="1">
            <a:off x="1905000" y="4866003"/>
            <a:ext cx="304800" cy="1559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5200557C-A36D-1564-E4E8-57303BB50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485003"/>
            <a:ext cx="5397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F7B1-922E-5919-8E36-626DDAF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A6813-1C3B-A24B-F62A-FF3A0463C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Frank Jensen, Introduction to Computational Chemistry, 3rd ed., Wiley (2017).  </a:t>
            </a:r>
          </a:p>
          <a:p>
            <a:pPr lvl="1"/>
            <a:r>
              <a:rPr lang="en-US" dirty="0"/>
              <a:t>Chapter 5</a:t>
            </a:r>
          </a:p>
          <a:p>
            <a:pPr lvl="1"/>
            <a:r>
              <a:rPr lang="en-US" dirty="0"/>
              <a:t>Available online via UB library</a:t>
            </a:r>
          </a:p>
          <a:p>
            <a:r>
              <a:rPr lang="en-US" dirty="0"/>
              <a:t>Autschbach, chapter 11</a:t>
            </a:r>
          </a:p>
          <a:p>
            <a:r>
              <a:rPr lang="en-US" dirty="0"/>
              <a:t>Cramer</a:t>
            </a:r>
          </a:p>
          <a:p>
            <a:pPr lvl="1"/>
            <a:r>
              <a:rPr lang="en-US" dirty="0"/>
              <a:t>Video 4.01: </a:t>
            </a:r>
            <a:r>
              <a:rPr lang="en-US" dirty="0">
                <a:hlinkClick r:id="rId2"/>
              </a:rPr>
              <a:t>https://www.youtube.com/watch?v=43Kd3yUG5io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848F3A-EEAD-C4DD-4432-3EA34A87A5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3B26C-4B30-CDAE-87C6-9BAF065CE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In principle, the use of a basis set to represent a wavefunction is not an approximation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4ADAEE-2353-7921-5F44-85D967D8C3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C2670-8EC3-EA83-F9C4-C2ECC29FF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basis set is </a:t>
            </a:r>
            <a:r>
              <a:rPr lang="en-US" i="1" dirty="0"/>
              <a:t>complete</a:t>
            </a:r>
            <a:r>
              <a:rPr lang="en-US" dirty="0"/>
              <a:t>, it can represent the wavefunction without adding any error (beyond that in the theory, e.g., HF)</a:t>
            </a:r>
          </a:p>
          <a:p>
            <a:r>
              <a:rPr lang="en-US" dirty="0"/>
              <a:t>A complete basis set requires an infinite number of functions</a:t>
            </a:r>
          </a:p>
          <a:p>
            <a:pPr lvl="1"/>
            <a:r>
              <a:rPr lang="en-US" dirty="0"/>
              <a:t>So in practice, the use of a basis introduces approximation</a:t>
            </a:r>
          </a:p>
          <a:p>
            <a:pPr lvl="1"/>
            <a:r>
              <a:rPr lang="en-US" dirty="0"/>
              <a:t>Selection of basis set is important</a:t>
            </a:r>
          </a:p>
          <a:p>
            <a:pPr lvl="1"/>
            <a:r>
              <a:rPr lang="en-US" dirty="0"/>
              <a:t>Basis set specifies where </a:t>
            </a:r>
            <a:br>
              <a:rPr lang="en-US" dirty="0"/>
            </a:br>
            <a:r>
              <a:rPr lang="en-US" dirty="0"/>
              <a:t>electrons can and cannot be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C0FED5-23C2-0A52-BF7F-0ED6C9868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68339"/>
            <a:ext cx="4505876" cy="1814389"/>
          </a:xfrm>
          <a:prstGeom prst="rect">
            <a:avLst/>
          </a:prstGeom>
          <a:ln>
            <a:solidFill>
              <a:srgbClr val="015BBC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9F9921-0C98-2A5C-1FC6-77310B66BCB4}"/>
              </a:ext>
            </a:extLst>
          </p:cNvPr>
          <p:cNvSpPr txBox="1"/>
          <p:nvPr/>
        </p:nvSpPr>
        <p:spPr>
          <a:xfrm>
            <a:off x="5867400" y="2946662"/>
            <a:ext cx="228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Example for a 2-D space</a:t>
            </a:r>
            <a:endParaRPr lang="en-US" sz="1600" dirty="0"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A27677-4396-8C3F-68CE-1930533C4D77}"/>
              </a:ext>
            </a:extLst>
          </p:cNvPr>
          <p:cNvSpPr txBox="1"/>
          <p:nvPr/>
        </p:nvSpPr>
        <p:spPr>
          <a:xfrm>
            <a:off x="8284388" y="3011208"/>
            <a:ext cx="85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7</a:t>
            </a:r>
          </a:p>
        </p:txBody>
      </p:sp>
    </p:spTree>
    <p:extLst>
      <p:ext uri="{BB962C8B-B14F-4D97-AF65-F5344CB8AC3E}">
        <p14:creationId xmlns:p14="http://schemas.microsoft.com/office/powerpoint/2010/main" val="129402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294EE-BFE9-6BE9-72EC-9DE6678B4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895350"/>
          </a:xfrm>
        </p:spPr>
        <p:txBody>
          <a:bodyPr/>
          <a:lstStyle/>
          <a:p>
            <a:r>
              <a:rPr lang="en-US" dirty="0"/>
              <a:t>Several desirable features of a basis set can be identified. Different sets prioritize these differently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1CF417-8A12-7142-6D8F-5702F0D708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7727D7-A568-80B9-354A-B7378960A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4038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Reflect the nature of the problem</a:t>
            </a:r>
          </a:p>
          <a:p>
            <a:pPr lvl="1"/>
            <a:r>
              <a:rPr lang="en-US" dirty="0"/>
              <a:t>Good accuracy with a minimal set</a:t>
            </a:r>
          </a:p>
          <a:p>
            <a:r>
              <a:rPr lang="en-US" dirty="0"/>
              <a:t>Able to generate a complete basis set, </a:t>
            </a:r>
          </a:p>
          <a:p>
            <a:pPr lvl="1"/>
            <a:r>
              <a:rPr lang="en-US" dirty="0"/>
              <a:t>Well-defined basis set limit can be obtained</a:t>
            </a:r>
          </a:p>
          <a:p>
            <a:r>
              <a:rPr lang="en-US" dirty="0"/>
              <a:t>Available in several hierarchical levels </a:t>
            </a:r>
          </a:p>
          <a:p>
            <a:pPr lvl="1"/>
            <a:r>
              <a:rPr lang="en-US" dirty="0"/>
              <a:t>each level provides a well-defined accuracy </a:t>
            </a:r>
          </a:p>
          <a:p>
            <a:pPr lvl="1"/>
            <a:r>
              <a:rPr lang="en-US" dirty="0"/>
              <a:t>hierarchy systematically converges the result towards the basis set limit.</a:t>
            </a:r>
          </a:p>
          <a:p>
            <a:pPr lvl="2"/>
            <a:r>
              <a:rPr lang="en-US" dirty="0"/>
              <a:t>Ideally the basis set convergence should be monotonic and fast</a:t>
            </a:r>
          </a:p>
          <a:p>
            <a:r>
              <a:rPr lang="en-US" dirty="0"/>
              <a:t>As computationally efficient as possible</a:t>
            </a:r>
          </a:p>
          <a:p>
            <a:r>
              <a:rPr lang="en-US" dirty="0"/>
              <a:t>Universal</a:t>
            </a:r>
          </a:p>
          <a:p>
            <a:pPr lvl="1"/>
            <a:r>
              <a:rPr lang="en-US" dirty="0"/>
              <a:t>Suitable for different methods (HF, DFT,…) and properties (energy, geometry, electrostatics,…)</a:t>
            </a:r>
          </a:p>
          <a:p>
            <a:r>
              <a:rPr lang="en-US" dirty="0"/>
              <a:t>Available for all atoms, or at least a large fraction of the periodic 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327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BB0ED-F163-D341-F9D4-1B4EA8E7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natural choice for basis functions starts from the 1-electron atomic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344D08-22F0-7056-8B75-8F45F71443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86815-C01D-CB05-B929-66EB1D8FE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4077228"/>
          </a:xfrm>
        </p:spPr>
        <p:txBody>
          <a:bodyPr/>
          <a:lstStyle/>
          <a:p>
            <a:r>
              <a:rPr lang="en-US" dirty="0"/>
              <a:t>Slater-type orbitals (STO)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Radial component is nodeless</a:t>
            </a:r>
          </a:p>
          <a:p>
            <a:pPr lvl="1"/>
            <a:r>
              <a:rPr lang="en-US" dirty="0"/>
              <a:t>Nodes complicate HF calculation</a:t>
            </a:r>
          </a:p>
          <a:p>
            <a:pPr lvl="1"/>
            <a:r>
              <a:rPr lang="en-US" dirty="0"/>
              <a:t>STO orbitals are not orthogonal</a:t>
            </a:r>
          </a:p>
          <a:p>
            <a:r>
              <a:rPr lang="en-US" dirty="0"/>
              <a:t>Combinations of STO orbitals</a:t>
            </a:r>
            <a:br>
              <a:rPr lang="en-US" dirty="0"/>
            </a:br>
            <a:r>
              <a:rPr lang="en-US" dirty="0"/>
              <a:t>can mimic true atomic orbitals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3032A5-ADD9-13AD-7A6A-763F41A89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939" y="1601981"/>
            <a:ext cx="3276600" cy="355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2B9559-8D4B-F021-B088-189796122DF8}"/>
              </a:ext>
            </a:extLst>
          </p:cNvPr>
          <p:cNvSpPr txBox="1"/>
          <p:nvPr/>
        </p:nvSpPr>
        <p:spPr>
          <a:xfrm>
            <a:off x="6248400" y="2163837"/>
            <a:ext cx="2341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polynomial of degree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n-𝓁-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9957D0-47D3-889A-A415-47C295C40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28956"/>
            <a:ext cx="3124200" cy="368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B1B5DD-548B-4E90-ECC0-33AEABAD2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266950"/>
            <a:ext cx="3009900" cy="381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C7D1CE-F500-C081-111D-4C81EE226463}"/>
              </a:ext>
            </a:extLst>
          </p:cNvPr>
          <p:cNvCxnSpPr>
            <a:cxnSpLocks/>
          </p:cNvCxnSpPr>
          <p:nvPr/>
        </p:nvCxnSpPr>
        <p:spPr bwMode="auto">
          <a:xfrm flipV="1">
            <a:off x="7010400" y="1924578"/>
            <a:ext cx="3048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9FF3BB3-EF29-6372-B3D7-D3DF39F64D43}"/>
              </a:ext>
            </a:extLst>
          </p:cNvPr>
          <p:cNvSpPr txBox="1"/>
          <p:nvPr/>
        </p:nvSpPr>
        <p:spPr>
          <a:xfrm>
            <a:off x="3930267" y="2561451"/>
            <a:ext cx="1039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 center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0EE0D8-CD7A-0354-09C7-50B76AE4609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930267" y="2456608"/>
            <a:ext cx="108333" cy="1504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E818BBF-9E9E-F94A-A61B-7427FF93F525}"/>
              </a:ext>
            </a:extLst>
          </p:cNvPr>
          <p:cNvSpPr txBox="1"/>
          <p:nvPr/>
        </p:nvSpPr>
        <p:spPr>
          <a:xfrm>
            <a:off x="5870162" y="1110283"/>
            <a:ext cx="304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to H atomic orbital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420D38A-2FC8-30AC-5788-8C796D35B22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9286" y="2450068"/>
            <a:ext cx="4155663" cy="26749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3516C3-534A-7A96-F506-FDE9636E8428}"/>
              </a:ext>
            </a:extLst>
          </p:cNvPr>
          <p:cNvSpPr txBox="1"/>
          <p:nvPr/>
        </p:nvSpPr>
        <p:spPr>
          <a:xfrm>
            <a:off x="-21412" y="840461"/>
            <a:ext cx="85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7</a:t>
            </a:r>
          </a:p>
        </p:txBody>
      </p:sp>
    </p:spTree>
    <p:extLst>
      <p:ext uri="{BB962C8B-B14F-4D97-AF65-F5344CB8AC3E}">
        <p14:creationId xmlns:p14="http://schemas.microsoft.com/office/powerpoint/2010/main" val="3874482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19763-97C6-750F-3154-13590EBC8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3- and 4-center cannot be done analytically with STO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3E7544-6DD2-2D2C-B9B7-DC97D7E250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E27AAD-2556-61BB-A4F2-31E7190A4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Here is the 2-electron Coulomb integral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the molecule has at least 3 atoms, we’ll have an integral like this (for example)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D43525-844B-4DC3-1BAB-EF1CAE53D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504950"/>
            <a:ext cx="5842000" cy="660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FCE5F7-79C7-C173-405D-4440374DABD2}"/>
              </a:ext>
            </a:extLst>
          </p:cNvPr>
          <p:cNvSpPr txBox="1"/>
          <p:nvPr/>
        </p:nvSpPr>
        <p:spPr>
          <a:xfrm>
            <a:off x="7194039" y="4570410"/>
            <a:ext cx="1791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 omitted for simplicity of example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8B252C-2743-55E7-5D3B-AE9D0ED7C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155950"/>
            <a:ext cx="6807200" cy="18796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EFD7952D-E14F-5277-6538-DBBF7844A279}"/>
              </a:ext>
            </a:extLst>
          </p:cNvPr>
          <p:cNvGrpSpPr/>
          <p:nvPr/>
        </p:nvGrpSpPr>
        <p:grpSpPr>
          <a:xfrm>
            <a:off x="7490658" y="2977676"/>
            <a:ext cx="874488" cy="918489"/>
            <a:chOff x="7315200" y="2684179"/>
            <a:chExt cx="874488" cy="91848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39C63EF-F267-7CB4-2165-69218D943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00054" y="2684179"/>
              <a:ext cx="143177" cy="133351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699EE6-1D08-1DB9-87F0-34C80E0C796B}"/>
                </a:ext>
              </a:extLst>
            </p:cNvPr>
            <p:cNvGrpSpPr/>
            <p:nvPr/>
          </p:nvGrpSpPr>
          <p:grpSpPr>
            <a:xfrm>
              <a:off x="7315200" y="2926099"/>
              <a:ext cx="296876" cy="261610"/>
              <a:chOff x="1043556" y="2495550"/>
              <a:chExt cx="296876" cy="26161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D712E47-3942-0ED2-9420-D02A6A771EEB}"/>
                  </a:ext>
                </a:extLst>
              </p:cNvPr>
              <p:cNvSpPr/>
              <p:nvPr/>
            </p:nvSpPr>
            <p:spPr bwMode="auto">
              <a:xfrm>
                <a:off x="1066800" y="2495550"/>
                <a:ext cx="261610" cy="26161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F50CB80-AE85-EC29-6A2B-471B81DA6794}"/>
                  </a:ext>
                </a:extLst>
              </p:cNvPr>
              <p:cNvSpPr txBox="1"/>
              <p:nvPr/>
            </p:nvSpPr>
            <p:spPr>
              <a:xfrm>
                <a:off x="1043556" y="2508758"/>
                <a:ext cx="29687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 A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73A6A7-0AAE-69DD-BCD8-5FE80CAC9991}"/>
                </a:ext>
              </a:extLst>
            </p:cNvPr>
            <p:cNvGrpSpPr/>
            <p:nvPr/>
          </p:nvGrpSpPr>
          <p:grpSpPr>
            <a:xfrm>
              <a:off x="7899224" y="2926099"/>
              <a:ext cx="290464" cy="261610"/>
              <a:chOff x="1043556" y="2495550"/>
              <a:chExt cx="290464" cy="261610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49DD67C-9B89-E566-DC6D-D28195820E41}"/>
                  </a:ext>
                </a:extLst>
              </p:cNvPr>
              <p:cNvSpPr/>
              <p:nvPr/>
            </p:nvSpPr>
            <p:spPr bwMode="auto">
              <a:xfrm>
                <a:off x="1066800" y="2495550"/>
                <a:ext cx="261610" cy="26161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CA18510-AE99-78A7-C294-756489018725}"/>
                  </a:ext>
                </a:extLst>
              </p:cNvPr>
              <p:cNvSpPr txBox="1"/>
              <p:nvPr/>
            </p:nvSpPr>
            <p:spPr>
              <a:xfrm>
                <a:off x="1043556" y="2508758"/>
                <a:ext cx="29046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 B</a:t>
                </a: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7A5ECC8-3536-D38F-6DE4-E39BB0A35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09479" y="3245595"/>
              <a:ext cx="143177" cy="13335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4C14F36-BE71-84CA-F929-46239053F1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33589" y="2795943"/>
              <a:ext cx="202592" cy="1587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D65AA7-3B0A-CA75-C25A-316B1026BF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531583" y="2805525"/>
              <a:ext cx="97966" cy="12550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754ABCF-8F5D-D7A8-2C61-01767D6E845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647709" y="3325091"/>
              <a:ext cx="143584" cy="680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99CCE3D-15C6-6788-4E28-E952511B812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926435" y="3176209"/>
              <a:ext cx="46539" cy="6919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A1405AF-4271-7E13-26F4-4F35F0C0BB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86286" y="2818733"/>
              <a:ext cx="175322" cy="4300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1372850-CB54-E697-EF32-0DF0420A4D56}"/>
                </a:ext>
              </a:extLst>
            </p:cNvPr>
            <p:cNvGrpSpPr/>
            <p:nvPr/>
          </p:nvGrpSpPr>
          <p:grpSpPr>
            <a:xfrm>
              <a:off x="7349902" y="3341058"/>
              <a:ext cx="290464" cy="261610"/>
              <a:chOff x="1043556" y="2495550"/>
              <a:chExt cx="290464" cy="26161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B8AF025-4432-0EAE-96DA-667EFB18B9F4}"/>
                  </a:ext>
                </a:extLst>
              </p:cNvPr>
              <p:cNvSpPr/>
              <p:nvPr/>
            </p:nvSpPr>
            <p:spPr bwMode="auto">
              <a:xfrm>
                <a:off x="1066800" y="2495550"/>
                <a:ext cx="261610" cy="26161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05B39E5-5E3C-EA03-A7DA-195A4E9F1C1D}"/>
                  </a:ext>
                </a:extLst>
              </p:cNvPr>
              <p:cNvSpPr txBox="1"/>
              <p:nvPr/>
            </p:nvSpPr>
            <p:spPr>
              <a:xfrm>
                <a:off x="1043556" y="2508758"/>
                <a:ext cx="29046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 C</a:t>
                </a: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ECCA171-87F6-E16C-AFE4-A94785D7ECD5}"/>
              </a:ext>
            </a:extLst>
          </p:cNvPr>
          <p:cNvSpPr txBox="1"/>
          <p:nvPr/>
        </p:nvSpPr>
        <p:spPr>
          <a:xfrm>
            <a:off x="5834814" y="2839177"/>
            <a:ext cx="490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sqrt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53B1B73-B00F-94F9-D9C9-C2C7111F85BE}"/>
              </a:ext>
            </a:extLst>
          </p:cNvPr>
          <p:cNvCxnSpPr>
            <a:cxnSpLocks/>
          </p:cNvCxnSpPr>
          <p:nvPr/>
        </p:nvCxnSpPr>
        <p:spPr bwMode="auto">
          <a:xfrm>
            <a:off x="6223300" y="3054723"/>
            <a:ext cx="184176" cy="1229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0370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D9579-F27B-2993-A9CE-3B02C35B1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895350"/>
          </a:xfrm>
        </p:spPr>
        <p:txBody>
          <a:bodyPr/>
          <a:lstStyle/>
          <a:p>
            <a:r>
              <a:rPr lang="en-US" dirty="0"/>
              <a:t>Gaussian-type orbitals (GTO) have advantages and are most-often used now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CCD950-C424-8CCF-98D9-8637392F9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9A97F2-489C-F610-89C0-C86EA1C43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5486400" cy="3581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Products of Gaussians with different centers are still Gaussians, at a new center</a:t>
            </a:r>
          </a:p>
          <a:p>
            <a:pPr lvl="1"/>
            <a:r>
              <a:rPr lang="en-US" dirty="0"/>
              <a:t>4- or 3-center integrals become 2-center integrals</a:t>
            </a:r>
          </a:p>
          <a:p>
            <a:r>
              <a:rPr lang="en-US" dirty="0"/>
              <a:t>Almost always centered at nucleus, but sometimes put elsewhere </a:t>
            </a:r>
          </a:p>
          <a:p>
            <a:pPr lvl="1"/>
            <a:r>
              <a:rPr lang="en-US" dirty="0"/>
              <a:t>Center of a bond, or between nonbonded atoms to improve </a:t>
            </a:r>
            <a:r>
              <a:rPr lang="en-US" dirty="0" err="1"/>
              <a:t>vdW</a:t>
            </a:r>
            <a:r>
              <a:rPr lang="en-US" dirty="0"/>
              <a:t> interactions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A7AA65-4770-5DBA-833A-6F6EFC7CFA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2124110"/>
            <a:ext cx="3329026" cy="2225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6B2072-AF7B-BF6F-B72B-254B709F4F3D}"/>
              </a:ext>
            </a:extLst>
          </p:cNvPr>
          <p:cNvSpPr txBox="1"/>
          <p:nvPr/>
        </p:nvSpPr>
        <p:spPr>
          <a:xfrm>
            <a:off x="-21412" y="840461"/>
            <a:ext cx="85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982A6D-A7D8-51F6-6762-52247B850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64" y="971550"/>
            <a:ext cx="5168900" cy="44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A361D9-6D9D-44C1-F4AB-6DA2592F7FC8}"/>
              </a:ext>
            </a:extLst>
          </p:cNvPr>
          <p:cNvSpPr txBox="1"/>
          <p:nvPr/>
        </p:nvSpPr>
        <p:spPr>
          <a:xfrm>
            <a:off x="5715000" y="4684067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can go only where basis set allows them to be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45F3237-C449-BCB6-A772-6D37CE57D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124" y="975432"/>
            <a:ext cx="2305757" cy="79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5383-30C9-E56A-2436-9FD2404C4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Gaussians have the wrong shape at the origin. </a:t>
            </a:r>
            <a:r>
              <a:rPr lang="en-US" i="1" dirty="0"/>
              <a:t>Contracted sets</a:t>
            </a:r>
            <a:r>
              <a:rPr lang="en-US" dirty="0"/>
              <a:t> are used to mimic STO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ECC457-E622-0125-E4F6-418020F051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6520E-C1C5-E5BC-EA18-D90D480D8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also decay too fast for </a:t>
            </a:r>
            <a:r>
              <a:rPr lang="en-US" i="1" dirty="0"/>
              <a:t>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∞ </a:t>
            </a:r>
          </a:p>
          <a:p>
            <a:r>
              <a:rPr lang="en-US" dirty="0"/>
              <a:t>Several Gaussians added in a fixed way define a new basis function</a:t>
            </a:r>
          </a:p>
          <a:p>
            <a:r>
              <a:rPr lang="en-US" dirty="0"/>
              <a:t>These are called </a:t>
            </a:r>
            <a:br>
              <a:rPr lang="en-US" dirty="0"/>
            </a:br>
            <a:r>
              <a:rPr lang="en-US" dirty="0"/>
              <a:t>contracted basis functions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7ECBCB-B01E-3D1A-1691-DD07B3CCFF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5800" y="2253192"/>
            <a:ext cx="4267200" cy="2821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F4EB8A-43D4-B874-F1F3-AED6C509B883}"/>
              </a:ext>
            </a:extLst>
          </p:cNvPr>
          <p:cNvSpPr txBox="1"/>
          <p:nvPr/>
        </p:nvSpPr>
        <p:spPr>
          <a:xfrm>
            <a:off x="-21412" y="840461"/>
            <a:ext cx="85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7</a:t>
            </a:r>
          </a:p>
        </p:txBody>
      </p:sp>
    </p:spTree>
    <p:extLst>
      <p:ext uri="{BB962C8B-B14F-4D97-AF65-F5344CB8AC3E}">
        <p14:creationId xmlns:p14="http://schemas.microsoft.com/office/powerpoint/2010/main" val="2829308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83795-9237-45E9-08E4-8110B5A6D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Contracted orbitals add to the computation, but not as much as adding a basis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10E7A2-325A-8166-DBB3-789D2A0DFE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AFA1C-E64A-4E67-B67F-160636A2B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895350"/>
            <a:ext cx="8991600" cy="3581400"/>
          </a:xfrm>
        </p:spPr>
        <p:txBody>
          <a:bodyPr/>
          <a:lstStyle/>
          <a:p>
            <a:r>
              <a:rPr lang="en-US" dirty="0"/>
              <a:t>More integrals to evaluate, but size of Fock matrix unaffected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Segmented sets </a:t>
            </a:r>
            <a:r>
              <a:rPr lang="en-US" dirty="0"/>
              <a:t>vary number of primitives: </a:t>
            </a:r>
            <a:r>
              <a:rPr lang="en-US" sz="1400" dirty="0"/>
              <a:t>(10s4p1d/4s1p) → [3s2p1d/2s1p]</a:t>
            </a:r>
            <a:endParaRPr lang="en-US" dirty="0"/>
          </a:p>
          <a:p>
            <a:r>
              <a:rPr lang="en-US" dirty="0"/>
              <a:t>The added cost is more than offset by the ease of evaluation of multi-center Gaussian integrals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CEA830-3D95-9171-F00F-D463B308D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70406"/>
            <a:ext cx="4953000" cy="2288070"/>
          </a:xfrm>
          <a:prstGeom prst="rect">
            <a:avLst/>
          </a:prstGeom>
        </p:spPr>
      </p:pic>
      <p:sp>
        <p:nvSpPr>
          <p:cNvPr id="6" name="Left Bracket 5">
            <a:extLst>
              <a:ext uri="{FF2B5EF4-FFF2-40B4-BE49-F238E27FC236}">
                <a16:creationId xmlns:a16="http://schemas.microsoft.com/office/drawing/2014/main" id="{B4BB28F7-C0DF-D635-B41C-32F1B1D58AE9}"/>
              </a:ext>
            </a:extLst>
          </p:cNvPr>
          <p:cNvSpPr/>
          <p:nvPr/>
        </p:nvSpPr>
        <p:spPr bwMode="auto">
          <a:xfrm rot="5400000">
            <a:off x="1676399" y="1013209"/>
            <a:ext cx="76201" cy="1295400"/>
          </a:xfrm>
          <a:prstGeom prst="leftBracke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FBFADB-4A81-0AE9-B0FC-B6035317EDC7}"/>
              </a:ext>
            </a:extLst>
          </p:cNvPr>
          <p:cNvSpPr txBox="1"/>
          <p:nvPr/>
        </p:nvSpPr>
        <p:spPr>
          <a:xfrm>
            <a:off x="1336260" y="1352550"/>
            <a:ext cx="2092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basis functions</a:t>
            </a:r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EA41FF4B-A7B8-3ADC-70C6-66D66AAEB878}"/>
              </a:ext>
            </a:extLst>
          </p:cNvPr>
          <p:cNvSpPr/>
          <p:nvPr/>
        </p:nvSpPr>
        <p:spPr bwMode="auto">
          <a:xfrm rot="5400000">
            <a:off x="2954130" y="1071740"/>
            <a:ext cx="76201" cy="1178339"/>
          </a:xfrm>
          <a:prstGeom prst="leftBracke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BE436E-54B0-D0AB-D513-9296D1C9A0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18"/>
          <a:stretch/>
        </p:blipFill>
        <p:spPr>
          <a:xfrm>
            <a:off x="4191000" y="2069477"/>
            <a:ext cx="4658249" cy="1278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1EDF39-383E-3E73-CD3E-D92A06021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0124" y="1581150"/>
            <a:ext cx="762000" cy="21454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77A3B8-C45A-213B-A42B-25BE0CFA7328}"/>
              </a:ext>
            </a:extLst>
          </p:cNvPr>
          <p:cNvCxnSpPr>
            <a:cxnSpLocks/>
            <a:endCxn id="9" idx="0"/>
          </p:cNvCxnSpPr>
          <p:nvPr/>
        </p:nvCxnSpPr>
        <p:spPr bwMode="auto">
          <a:xfrm flipH="1">
            <a:off x="6520125" y="1795694"/>
            <a:ext cx="337875" cy="2737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CBFFD13A-4C26-1FAE-3322-237F571884C0}"/>
              </a:ext>
            </a:extLst>
          </p:cNvPr>
          <p:cNvSpPr/>
          <p:nvPr/>
        </p:nvSpPr>
        <p:spPr bwMode="auto">
          <a:xfrm>
            <a:off x="623614" y="2492152"/>
            <a:ext cx="86249" cy="809124"/>
          </a:xfrm>
          <a:prstGeom prst="leftBracket">
            <a:avLst/>
          </a:prstGeom>
          <a:noFill/>
          <a:ln w="127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333A0B-DD5E-5BC6-6A5A-F7F93DE289C4}"/>
              </a:ext>
            </a:extLst>
          </p:cNvPr>
          <p:cNvSpPr txBox="1"/>
          <p:nvPr/>
        </p:nvSpPr>
        <p:spPr>
          <a:xfrm>
            <a:off x="-9837" y="2499528"/>
            <a:ext cx="629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equal, for real basis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B1AA9B-44B7-2EF1-14D1-E88CFD2A5F3F}"/>
              </a:ext>
            </a:extLst>
          </p:cNvPr>
          <p:cNvSpPr txBox="1"/>
          <p:nvPr/>
        </p:nvSpPr>
        <p:spPr>
          <a:xfrm>
            <a:off x="1452566" y="1907907"/>
            <a:ext cx="2092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Primitive basis functions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A7F516-A116-B2FE-0457-7E239FF9B7D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336260" y="1923966"/>
            <a:ext cx="179719" cy="572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AA00FA8-3D87-7AC9-0814-49263411C44F}"/>
              </a:ext>
            </a:extLst>
          </p:cNvPr>
          <p:cNvCxnSpPr>
            <a:cxnSpLocks/>
          </p:cNvCxnSpPr>
          <p:nvPr/>
        </p:nvCxnSpPr>
        <p:spPr bwMode="auto">
          <a:xfrm flipV="1">
            <a:off x="1714499" y="1885895"/>
            <a:ext cx="190501" cy="992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8EC9422-0EA1-B8BE-13B4-213076A7CEAF}"/>
              </a:ext>
            </a:extLst>
          </p:cNvPr>
          <p:cNvSpPr txBox="1"/>
          <p:nvPr/>
        </p:nvSpPr>
        <p:spPr>
          <a:xfrm>
            <a:off x="6186490" y="4065145"/>
            <a:ext cx="1343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Non-H / H atoms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CF796A-32E4-16EA-487A-77DE34EED29B}"/>
              </a:ext>
            </a:extLst>
          </p:cNvPr>
          <p:cNvSpPr txBox="1"/>
          <p:nvPr/>
        </p:nvSpPr>
        <p:spPr>
          <a:xfrm>
            <a:off x="6439491" y="3653540"/>
            <a:ext cx="79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Primitive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B121E2-30B0-5ECA-CE1C-4E2C58174B1D}"/>
              </a:ext>
            </a:extLst>
          </p:cNvPr>
          <p:cNvSpPr txBox="1"/>
          <p:nvPr/>
        </p:nvSpPr>
        <p:spPr>
          <a:xfrm>
            <a:off x="7667620" y="3639209"/>
            <a:ext cx="1020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FABD9A-4DE9-9A18-FBDB-C505AFD90596}"/>
              </a:ext>
            </a:extLst>
          </p:cNvPr>
          <p:cNvSpPr txBox="1"/>
          <p:nvPr/>
        </p:nvSpPr>
        <p:spPr>
          <a:xfrm>
            <a:off x="7529510" y="4128555"/>
            <a:ext cx="1020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e.g., 6,3,1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B8704EA-8980-B809-D791-20E114BF78E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10617" y="4050178"/>
            <a:ext cx="137983" cy="1534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4539431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1767</TotalTime>
  <Words>1621</Words>
  <Application>Microsoft Macintosh PowerPoint</Application>
  <PresentationFormat>On-screen Show (16:9)</PresentationFormat>
  <Paragraphs>215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Comic Sans MS</vt:lpstr>
      <vt:lpstr>Helvetica</vt:lpstr>
      <vt:lpstr>Times New Roman</vt:lpstr>
      <vt:lpstr>UB Blue Bar</vt:lpstr>
      <vt:lpstr>Lecture 13 Basis Sets</vt:lpstr>
      <vt:lpstr>1-electron wavefunctions form the foundation for all electronic-structure calculations</vt:lpstr>
      <vt:lpstr>In principle, the use of a basis set to represent a wavefunction is not an approximation</vt:lpstr>
      <vt:lpstr>Several desirable features of a basis set can be identified. Different sets prioritize these differently</vt:lpstr>
      <vt:lpstr>A natural choice for basis functions starts from the 1-electron atomic orbitals</vt:lpstr>
      <vt:lpstr>Evaluation of 3- and 4-center cannot be done analytically with STO orbitals</vt:lpstr>
      <vt:lpstr>Gaussian-type orbitals (GTO) have advantages and are most-often used now</vt:lpstr>
      <vt:lpstr>Gaussians have the wrong shape at the origin. Contracted sets are used to mimic STO</vt:lpstr>
      <vt:lpstr>Contracted orbitals add to the computation, but not as much as adding a basis function</vt:lpstr>
      <vt:lpstr>Nevertheless, STO basis functions are still used in some circumstances</vt:lpstr>
      <vt:lpstr>The zeta classification specifies the size of the basis set</vt:lpstr>
      <vt:lpstr>Polarization functions are added to enable asymmetry that results from bonds</vt:lpstr>
      <vt:lpstr>Augmented basis sets introduce basis functions that focus on a specific property</vt:lpstr>
      <vt:lpstr>Standard basis sets serve the purpose for most applications</vt:lpstr>
      <vt:lpstr>Pople-style basis sets</vt:lpstr>
      <vt:lpstr>A variety of named basis sets have been developed</vt:lpstr>
      <vt:lpstr>Plane waves form a completely different class of basis functions</vt:lpstr>
      <vt:lpstr>In 3 dimensions, a wave vector k defines a set of planes</vt:lpstr>
      <vt:lpstr>Plane wave basis sets typically use many more functions than atom-centered ones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13 Basis Sets</dc:title>
  <dc:creator>Microsoft Office User</dc:creator>
  <cp:lastModifiedBy>Microsoft Office User</cp:lastModifiedBy>
  <cp:revision>64</cp:revision>
  <cp:lastPrinted>2024-03-06T16:24:20Z</cp:lastPrinted>
  <dcterms:created xsi:type="dcterms:W3CDTF">2024-03-05T01:17:12Z</dcterms:created>
  <dcterms:modified xsi:type="dcterms:W3CDTF">2024-03-07T01:13:52Z</dcterms:modified>
</cp:coreProperties>
</file>